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7" name="Shape 12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9" name="Shape 22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+ andere vormen van aantrekking -&gt; sapio, geronto…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b10067705dm-001_2880x2161.jpg"/>
          <p:cNvSpPr/>
          <p:nvPr>
            <p:ph type="pic" idx="21"/>
          </p:nvPr>
        </p:nvSpPr>
        <p:spPr>
          <a:xfrm>
            <a:off x="0" y="-2290234"/>
            <a:ext cx="24384000" cy="1829646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87241" y="11294199"/>
            <a:ext cx="2587299" cy="1462119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Title Text"/>
          <p:cNvSpPr txBox="1"/>
          <p:nvPr>
            <p:ph type="title"/>
          </p:nvPr>
        </p:nvSpPr>
        <p:spPr>
          <a:xfrm>
            <a:off x="1828800" y="4260851"/>
            <a:ext cx="20726400" cy="2940051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219169"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9" name="Body Level One…"/>
          <p:cNvSpPr txBox="1"/>
          <p:nvPr>
            <p:ph type="body" sz="quarter" idx="1"/>
          </p:nvPr>
        </p:nvSpPr>
        <p:spPr>
          <a:xfrm>
            <a:off x="1828800" y="7772400"/>
            <a:ext cx="20726400" cy="2022208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defTabSz="1219169">
              <a:spcBef>
                <a:spcPts val="2000"/>
              </a:spcBef>
              <a:buClrTx/>
              <a:buSzTx/>
              <a:buNone/>
              <a:defRPr sz="8400">
                <a:latin typeface="Montserrat Semi"/>
                <a:ea typeface="Montserrat Semi"/>
                <a:cs typeface="Montserrat Semi"/>
                <a:sym typeface="Montserrat Semi"/>
              </a:defRPr>
            </a:lvl1pPr>
            <a:lvl2pPr marL="0" indent="609584" defTabSz="1219169">
              <a:spcBef>
                <a:spcPts val="2000"/>
              </a:spcBef>
              <a:buClrTx/>
              <a:buSzTx/>
              <a:buNone/>
              <a:defRPr sz="8400">
                <a:latin typeface="Montserrat Semi"/>
                <a:ea typeface="Montserrat Semi"/>
                <a:cs typeface="Montserrat Semi"/>
                <a:sym typeface="Montserrat Semi"/>
              </a:defRPr>
            </a:lvl2pPr>
            <a:lvl3pPr marL="0" indent="1219169" defTabSz="1219169">
              <a:spcBef>
                <a:spcPts val="2000"/>
              </a:spcBef>
              <a:buClrTx/>
              <a:buSzTx/>
              <a:buNone/>
              <a:defRPr sz="8400">
                <a:latin typeface="Montserrat Semi"/>
                <a:ea typeface="Montserrat Semi"/>
                <a:cs typeface="Montserrat Semi"/>
                <a:sym typeface="Montserrat Semi"/>
              </a:defRPr>
            </a:lvl3pPr>
            <a:lvl4pPr marL="0" indent="1828754" defTabSz="1219169">
              <a:spcBef>
                <a:spcPts val="2000"/>
              </a:spcBef>
              <a:buClrTx/>
              <a:buSzTx/>
              <a:buNone/>
              <a:defRPr sz="8400">
                <a:latin typeface="Montserrat Semi"/>
                <a:ea typeface="Montserrat Semi"/>
                <a:cs typeface="Montserrat Semi"/>
                <a:sym typeface="Montserrat Semi"/>
              </a:defRPr>
            </a:lvl4pPr>
            <a:lvl5pPr marL="0" indent="2438338" defTabSz="1219169">
              <a:spcBef>
                <a:spcPts val="2000"/>
              </a:spcBef>
              <a:buClrTx/>
              <a:buSzTx/>
              <a:buNone/>
              <a:defRPr sz="8400">
                <a:latin typeface="Montserrat Semi"/>
                <a:ea typeface="Montserrat Semi"/>
                <a:cs typeface="Montserrat Semi"/>
                <a:sym typeface="Montserrat Sem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b10067705dm-001_2880x2161.jpg"/>
          <p:cNvSpPr/>
          <p:nvPr>
            <p:ph type="pic" idx="21"/>
          </p:nvPr>
        </p:nvSpPr>
        <p:spPr>
          <a:xfrm>
            <a:off x="3125968" y="-1762099"/>
            <a:ext cx="18135601" cy="136079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197913361_2035x1354.jpg"/>
          <p:cNvSpPr/>
          <p:nvPr>
            <p:ph type="pic" idx="21"/>
          </p:nvPr>
        </p:nvSpPr>
        <p:spPr>
          <a:xfrm>
            <a:off x="5803900" y="952500"/>
            <a:ext cx="17236029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108348088_flipped_1647x1098.jpg"/>
          <p:cNvSpPr/>
          <p:nvPr>
            <p:ph type="pic" sz="half" idx="21"/>
          </p:nvPr>
        </p:nvSpPr>
        <p:spPr>
          <a:xfrm>
            <a:off x="87503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buClrTx/>
              <a:defRPr sz="3800"/>
            </a:lvl1pPr>
            <a:lvl2pPr marL="1117600" indent="-558800">
              <a:spcBef>
                <a:spcPts val="4500"/>
              </a:spcBef>
              <a:buClrTx/>
              <a:defRPr sz="3800"/>
            </a:lvl2pPr>
            <a:lvl3pPr marL="1676400" indent="-558800">
              <a:spcBef>
                <a:spcPts val="4500"/>
              </a:spcBef>
              <a:buClrTx/>
              <a:defRPr sz="3800"/>
            </a:lvl3pPr>
            <a:lvl4pPr marL="2235200" indent="-558800">
              <a:spcBef>
                <a:spcPts val="4500"/>
              </a:spcBef>
              <a:buClrTx/>
              <a:defRPr sz="3800"/>
            </a:lvl4pPr>
            <a:lvl5pPr marL="2794000" indent="-558800">
              <a:spcBef>
                <a:spcPts val="4500"/>
              </a:spcBef>
              <a:buClrTx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1197913361_2035x1354.jpg"/>
          <p:cNvSpPr/>
          <p:nvPr>
            <p:ph type="pic" sz="quarter" idx="21"/>
          </p:nvPr>
        </p:nvSpPr>
        <p:spPr>
          <a:xfrm>
            <a:off x="15292127" y="6870700"/>
            <a:ext cx="8341246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108348088_flipped_1647x1098.jpg"/>
          <p:cNvSpPr/>
          <p:nvPr>
            <p:ph type="pic" sz="quarter" idx="22"/>
          </p:nvPr>
        </p:nvSpPr>
        <p:spPr>
          <a:xfrm>
            <a:off x="14859000" y="952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b10067705dm-001_2880x2161.jpg"/>
          <p:cNvSpPr/>
          <p:nvPr>
            <p:ph type="pic" idx="23"/>
          </p:nvPr>
        </p:nvSpPr>
        <p:spPr>
          <a:xfrm>
            <a:off x="651237" y="952500"/>
            <a:ext cx="15283726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"/><Relationship Id="rId3" Type="http://schemas.openxmlformats.org/officeDocument/2006/relationships/image" Target="../media/image4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gif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"/><Relationship Id="rId3" Type="http://schemas.openxmlformats.org/officeDocument/2006/relationships/image" Target="../media/image6.tif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tif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gif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tif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ENDER 10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GENDER 101</a:t>
            </a:r>
          </a:p>
        </p:txBody>
      </p:sp>
      <p:sp>
        <p:nvSpPr>
          <p:cNvPr id="130" name="PinX Festival, 07/02/2023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759459">
              <a:defRPr sz="4968"/>
            </a:pPr>
            <a:r>
              <a:t>PinX Festival, 07/02/2023</a:t>
            </a:r>
          </a:p>
          <a:p>
            <a:pPr defTabSz="759459">
              <a:defRPr sz="4968"/>
            </a:pPr>
            <a:r>
              <a:t>Madonna Lenaert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92857" y="2900667"/>
            <a:ext cx="9236307" cy="7914666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GENDERIDENTITE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GENDERIDENTITEIT</a:t>
            </a:r>
          </a:p>
        </p:txBody>
      </p:sp>
      <p:sp>
        <p:nvSpPr>
          <p:cNvPr id="183" name="Innerlijke beleving, abstrac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Innerlijke beleving, abstract</a:t>
            </a:r>
          </a:p>
          <a:p>
            <a:pPr/>
            <a:r>
              <a:t>Polen/planeten </a:t>
            </a:r>
          </a:p>
          <a:p>
            <a:pPr/>
            <a:r>
              <a:t>Cis-, trans-, a-, demi-, non-binair, -queer,</a:t>
            </a:r>
            <a:br/>
            <a:r>
              <a:t>-fluid…</a:t>
            </a:r>
          </a:p>
          <a:p>
            <a:pPr/>
            <a:r>
              <a:t>Genderdysforie (lichaam &lt;-&gt; identiteit)</a:t>
            </a:r>
            <a:br/>
            <a:r>
              <a:t>Sociale dysforie (perceptie &lt;-&gt; identiteit)</a:t>
            </a:r>
            <a:br/>
            <a:r>
              <a:t>&amp; gendereuforie! </a:t>
            </a:r>
          </a:p>
        </p:txBody>
      </p:sp>
      <p:sp>
        <p:nvSpPr>
          <p:cNvPr id="184" name="Multiplication Sign"/>
          <p:cNvSpPr/>
          <p:nvPr/>
        </p:nvSpPr>
        <p:spPr>
          <a:xfrm>
            <a:off x="16015068" y="3162059"/>
            <a:ext cx="7391883" cy="73918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7" h="21577" fill="norm" stroke="1" extrusionOk="0">
                <a:moveTo>
                  <a:pt x="3398" y="1"/>
                </a:moveTo>
                <a:cubicBezTo>
                  <a:pt x="3368" y="1"/>
                  <a:pt x="3338" y="12"/>
                  <a:pt x="3315" y="35"/>
                </a:cubicBezTo>
                <a:lnTo>
                  <a:pt x="35" y="3315"/>
                </a:lnTo>
                <a:cubicBezTo>
                  <a:pt x="-11" y="3361"/>
                  <a:pt x="-11" y="3434"/>
                  <a:pt x="35" y="3480"/>
                </a:cubicBezTo>
                <a:lnTo>
                  <a:pt x="7290" y="10733"/>
                </a:lnTo>
                <a:cubicBezTo>
                  <a:pt x="7320" y="10764"/>
                  <a:pt x="7320" y="10813"/>
                  <a:pt x="7290" y="10843"/>
                </a:cubicBezTo>
                <a:lnTo>
                  <a:pt x="35" y="18098"/>
                </a:lnTo>
                <a:cubicBezTo>
                  <a:pt x="-11" y="18144"/>
                  <a:pt x="-11" y="18217"/>
                  <a:pt x="35" y="18263"/>
                </a:cubicBezTo>
                <a:lnTo>
                  <a:pt x="3315" y="21543"/>
                </a:lnTo>
                <a:cubicBezTo>
                  <a:pt x="3361" y="21589"/>
                  <a:pt x="3434" y="21589"/>
                  <a:pt x="3480" y="21543"/>
                </a:cubicBezTo>
                <a:lnTo>
                  <a:pt x="10733" y="14288"/>
                </a:lnTo>
                <a:cubicBezTo>
                  <a:pt x="10764" y="14258"/>
                  <a:pt x="10814" y="14258"/>
                  <a:pt x="10845" y="14288"/>
                </a:cubicBezTo>
                <a:lnTo>
                  <a:pt x="18098" y="21543"/>
                </a:lnTo>
                <a:cubicBezTo>
                  <a:pt x="18144" y="21589"/>
                  <a:pt x="18217" y="21589"/>
                  <a:pt x="18263" y="21543"/>
                </a:cubicBezTo>
                <a:lnTo>
                  <a:pt x="21543" y="18263"/>
                </a:lnTo>
                <a:cubicBezTo>
                  <a:pt x="21589" y="18217"/>
                  <a:pt x="21589" y="18144"/>
                  <a:pt x="21543" y="18098"/>
                </a:cubicBezTo>
                <a:lnTo>
                  <a:pt x="14288" y="10845"/>
                </a:lnTo>
                <a:cubicBezTo>
                  <a:pt x="14258" y="10814"/>
                  <a:pt x="14258" y="10764"/>
                  <a:pt x="14288" y="10733"/>
                </a:cubicBezTo>
                <a:lnTo>
                  <a:pt x="21543" y="3480"/>
                </a:lnTo>
                <a:cubicBezTo>
                  <a:pt x="21588" y="3434"/>
                  <a:pt x="21588" y="3360"/>
                  <a:pt x="21543" y="3315"/>
                </a:cubicBezTo>
                <a:lnTo>
                  <a:pt x="18263" y="35"/>
                </a:lnTo>
                <a:cubicBezTo>
                  <a:pt x="18217" y="-11"/>
                  <a:pt x="18144" y="-11"/>
                  <a:pt x="18098" y="35"/>
                </a:cubicBezTo>
                <a:lnTo>
                  <a:pt x="10845" y="7290"/>
                </a:lnTo>
                <a:cubicBezTo>
                  <a:pt x="10814" y="7320"/>
                  <a:pt x="10765" y="7320"/>
                  <a:pt x="10735" y="7290"/>
                </a:cubicBezTo>
                <a:lnTo>
                  <a:pt x="3480" y="35"/>
                </a:lnTo>
                <a:cubicBezTo>
                  <a:pt x="3457" y="12"/>
                  <a:pt x="3428" y="1"/>
                  <a:pt x="3398" y="1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3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8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092857" y="2560370"/>
            <a:ext cx="9236307" cy="85952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0" y="0"/>
            <a:ext cx="13716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ROMANTISCHE…"/>
          <p:cNvSpPr txBox="1"/>
          <p:nvPr/>
        </p:nvSpPr>
        <p:spPr>
          <a:xfrm>
            <a:off x="12488447" y="5664134"/>
            <a:ext cx="2978659" cy="10303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ROMANTISCHE</a:t>
            </a:r>
          </a:p>
          <a:p>
            <a:pPr/>
            <a:r>
              <a:t>AANTREKKING</a:t>
            </a:r>
          </a:p>
        </p:txBody>
      </p:sp>
      <p:sp>
        <p:nvSpPr>
          <p:cNvPr id="189" name="SEKSUELE…"/>
          <p:cNvSpPr txBox="1"/>
          <p:nvPr/>
        </p:nvSpPr>
        <p:spPr>
          <a:xfrm>
            <a:off x="8889944" y="9985467"/>
            <a:ext cx="2907412" cy="10303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SEKSUELE</a:t>
            </a:r>
          </a:p>
          <a:p>
            <a:pPr/>
            <a:r>
              <a:t>AANTREKKING</a:t>
            </a:r>
          </a:p>
        </p:txBody>
      </p:sp>
      <p:sp>
        <p:nvSpPr>
          <p:cNvPr id="190" name="BIOLOGISCH…"/>
          <p:cNvSpPr txBox="1"/>
          <p:nvPr/>
        </p:nvSpPr>
        <p:spPr>
          <a:xfrm>
            <a:off x="12248770" y="9985467"/>
            <a:ext cx="2527174" cy="10303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t>BIOLOGISCH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GESLACHT</a:t>
            </a:r>
          </a:p>
        </p:txBody>
      </p:sp>
      <p:sp>
        <p:nvSpPr>
          <p:cNvPr id="191" name="GENDER…"/>
          <p:cNvSpPr txBox="1"/>
          <p:nvPr/>
        </p:nvSpPr>
        <p:spPr>
          <a:xfrm>
            <a:off x="14996387" y="1342802"/>
            <a:ext cx="2245234" cy="10303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GENDER</a:t>
            </a:r>
          </a:p>
          <a:p>
            <a:pPr/>
            <a:r>
              <a:t>EXPRESSIE</a:t>
            </a:r>
          </a:p>
        </p:txBody>
      </p:sp>
      <p:sp>
        <p:nvSpPr>
          <p:cNvPr id="192" name="GENDER-…"/>
          <p:cNvSpPr txBox="1"/>
          <p:nvPr/>
        </p:nvSpPr>
        <p:spPr>
          <a:xfrm>
            <a:off x="8433820" y="127601"/>
            <a:ext cx="2208277" cy="10303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t>GENDER-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IDENTITEIT</a:t>
            </a:r>
          </a:p>
        </p:txBody>
      </p:sp>
      <p:sp>
        <p:nvSpPr>
          <p:cNvPr id="193" name="G…"/>
          <p:cNvSpPr txBox="1"/>
          <p:nvPr/>
        </p:nvSpPr>
        <p:spPr>
          <a:xfrm>
            <a:off x="1493061" y="-137472"/>
            <a:ext cx="1560196" cy="13990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5000"/>
            </a:pPr>
            <a:r>
              <a:t>G</a:t>
            </a:r>
          </a:p>
          <a:p>
            <a:pPr>
              <a:defRPr sz="15000"/>
            </a:pPr>
            <a:r>
              <a:t>E</a:t>
            </a:r>
          </a:p>
          <a:p>
            <a:pPr>
              <a:defRPr sz="15000"/>
            </a:pPr>
            <a:r>
              <a:t>N</a:t>
            </a:r>
          </a:p>
          <a:p>
            <a:pPr>
              <a:defRPr sz="15000"/>
            </a:pPr>
            <a:r>
              <a:t>D</a:t>
            </a:r>
          </a:p>
          <a:p>
            <a:pPr>
              <a:defRPr sz="15000"/>
            </a:pPr>
            <a:r>
              <a:t>E</a:t>
            </a:r>
          </a:p>
          <a:p>
            <a:pPr>
              <a:defRPr sz="15000"/>
            </a:pPr>
            <a:r>
              <a:t>R</a:t>
            </a:r>
          </a:p>
        </p:txBody>
      </p:sp>
      <p:sp>
        <p:nvSpPr>
          <p:cNvPr id="194" name="P…"/>
          <p:cNvSpPr txBox="1"/>
          <p:nvPr/>
        </p:nvSpPr>
        <p:spPr>
          <a:xfrm>
            <a:off x="21258448" y="424092"/>
            <a:ext cx="1704786" cy="12867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500"/>
            </a:pPr>
            <a:r>
              <a:t>P</a:t>
            </a:r>
          </a:p>
          <a:p>
            <a:pPr>
              <a:defRPr sz="16500"/>
            </a:pPr>
            <a:r>
              <a:t>I</a:t>
            </a:r>
          </a:p>
          <a:p>
            <a:pPr>
              <a:defRPr sz="16500"/>
            </a:pPr>
            <a:r>
              <a:t>N</a:t>
            </a:r>
          </a:p>
          <a:p>
            <a:pPr>
              <a:defRPr sz="16500"/>
            </a:pPr>
            <a:r>
              <a:t>G</a:t>
            </a:r>
          </a:p>
          <a:p>
            <a:pPr>
              <a:defRPr sz="16500"/>
            </a:pPr>
            <a:r>
              <a:t>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0" y="0"/>
            <a:ext cx="13716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ROMANTISCHE…"/>
          <p:cNvSpPr txBox="1"/>
          <p:nvPr/>
        </p:nvSpPr>
        <p:spPr>
          <a:xfrm>
            <a:off x="12488447" y="5664134"/>
            <a:ext cx="2978659" cy="10303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ROMANTISCHE</a:t>
            </a:r>
          </a:p>
          <a:p>
            <a:pPr/>
            <a:r>
              <a:t>AANTREKKING</a:t>
            </a:r>
          </a:p>
        </p:txBody>
      </p:sp>
      <p:sp>
        <p:nvSpPr>
          <p:cNvPr id="198" name="SEKSUELE…"/>
          <p:cNvSpPr txBox="1"/>
          <p:nvPr/>
        </p:nvSpPr>
        <p:spPr>
          <a:xfrm>
            <a:off x="8889944" y="9985467"/>
            <a:ext cx="2907412" cy="10303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SEKSUELE</a:t>
            </a:r>
          </a:p>
          <a:p>
            <a:pPr/>
            <a:r>
              <a:t>AANTREKKING</a:t>
            </a:r>
          </a:p>
        </p:txBody>
      </p:sp>
      <p:sp>
        <p:nvSpPr>
          <p:cNvPr id="199" name="BIOLOGISCH…"/>
          <p:cNvSpPr txBox="1"/>
          <p:nvPr/>
        </p:nvSpPr>
        <p:spPr>
          <a:xfrm>
            <a:off x="12248770" y="9985467"/>
            <a:ext cx="2527174" cy="10303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t>BIOLOGISCH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GESLACHT</a:t>
            </a:r>
          </a:p>
        </p:txBody>
      </p:sp>
      <p:sp>
        <p:nvSpPr>
          <p:cNvPr id="200" name="GENDER-…"/>
          <p:cNvSpPr txBox="1"/>
          <p:nvPr/>
        </p:nvSpPr>
        <p:spPr>
          <a:xfrm>
            <a:off x="14996387" y="1342802"/>
            <a:ext cx="2245234" cy="10303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t>GENDER-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EXPRESSIE</a:t>
            </a:r>
          </a:p>
        </p:txBody>
      </p:sp>
      <p:sp>
        <p:nvSpPr>
          <p:cNvPr id="201" name="GENDER-…"/>
          <p:cNvSpPr txBox="1"/>
          <p:nvPr/>
        </p:nvSpPr>
        <p:spPr>
          <a:xfrm>
            <a:off x="8433820" y="127601"/>
            <a:ext cx="2208277" cy="10303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t>GENDER-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IDENTITEIT</a:t>
            </a:r>
          </a:p>
        </p:txBody>
      </p:sp>
      <p:sp>
        <p:nvSpPr>
          <p:cNvPr id="202" name="G…"/>
          <p:cNvSpPr txBox="1"/>
          <p:nvPr/>
        </p:nvSpPr>
        <p:spPr>
          <a:xfrm>
            <a:off x="1493061" y="-137472"/>
            <a:ext cx="1560196" cy="13990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5000"/>
            </a:pPr>
            <a:r>
              <a:t>G</a:t>
            </a:r>
          </a:p>
          <a:p>
            <a:pPr>
              <a:defRPr sz="15000"/>
            </a:pPr>
            <a:r>
              <a:t>E</a:t>
            </a:r>
          </a:p>
          <a:p>
            <a:pPr>
              <a:defRPr sz="15000"/>
            </a:pPr>
            <a:r>
              <a:t>N</a:t>
            </a:r>
          </a:p>
          <a:p>
            <a:pPr>
              <a:defRPr sz="15000"/>
            </a:pPr>
            <a:r>
              <a:t>D</a:t>
            </a:r>
          </a:p>
          <a:p>
            <a:pPr>
              <a:defRPr sz="15000"/>
            </a:pPr>
            <a:r>
              <a:t>E</a:t>
            </a:r>
          </a:p>
          <a:p>
            <a:pPr>
              <a:defRPr sz="15000"/>
            </a:pPr>
            <a:r>
              <a:t>R</a:t>
            </a:r>
          </a:p>
        </p:txBody>
      </p:sp>
      <p:sp>
        <p:nvSpPr>
          <p:cNvPr id="203" name="P…"/>
          <p:cNvSpPr txBox="1"/>
          <p:nvPr/>
        </p:nvSpPr>
        <p:spPr>
          <a:xfrm>
            <a:off x="21258448" y="424092"/>
            <a:ext cx="1704786" cy="12867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500"/>
            </a:pPr>
            <a:r>
              <a:t>P</a:t>
            </a:r>
          </a:p>
          <a:p>
            <a:pPr>
              <a:defRPr sz="16500"/>
            </a:pPr>
            <a:r>
              <a:t>I</a:t>
            </a:r>
          </a:p>
          <a:p>
            <a:pPr>
              <a:defRPr sz="16500"/>
            </a:pPr>
            <a:r>
              <a:t>N</a:t>
            </a:r>
          </a:p>
          <a:p>
            <a:pPr>
              <a:defRPr sz="16500"/>
            </a:pPr>
            <a:r>
              <a:t>G</a:t>
            </a:r>
          </a:p>
          <a:p>
            <a:pPr>
              <a:defRPr sz="16500"/>
            </a:pPr>
            <a:r>
              <a:t>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ENDEREXPRESSI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GENDEREXPRESSIE</a:t>
            </a:r>
          </a:p>
        </p:txBody>
      </p:sp>
      <p:sp>
        <p:nvSpPr>
          <p:cNvPr id="206" name="Presentatie, gedrag, rol, naam…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Presentatie, gedrag, rol, naam…</a:t>
            </a:r>
          </a:p>
          <a:p>
            <a:pPr/>
            <a:r>
              <a:t>Mogelijks discrepantie (identiteit &lt;-&gt; expressie)</a:t>
            </a:r>
          </a:p>
          <a:p>
            <a:pPr/>
            <a:r>
              <a:t>Mannelijk, vrouwelijk, androgyn, fluïde, non-conform…</a:t>
            </a:r>
          </a:p>
          <a:p>
            <a:pPr/>
            <a:r>
              <a:t>Leunt op cliché: culturele identificatie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0" y="0"/>
            <a:ext cx="13716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ROMANTISCHE…"/>
          <p:cNvSpPr txBox="1"/>
          <p:nvPr/>
        </p:nvSpPr>
        <p:spPr>
          <a:xfrm>
            <a:off x="12488447" y="5664134"/>
            <a:ext cx="2978659" cy="10303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ROMANTISCHE</a:t>
            </a:r>
          </a:p>
          <a:p>
            <a:pPr/>
            <a:r>
              <a:t>AANTREKKING</a:t>
            </a:r>
          </a:p>
        </p:txBody>
      </p:sp>
      <p:sp>
        <p:nvSpPr>
          <p:cNvPr id="210" name="SEKSUELE…"/>
          <p:cNvSpPr txBox="1"/>
          <p:nvPr/>
        </p:nvSpPr>
        <p:spPr>
          <a:xfrm>
            <a:off x="8889944" y="9985467"/>
            <a:ext cx="2907412" cy="10303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SEKSUELE</a:t>
            </a:r>
          </a:p>
          <a:p>
            <a:pPr/>
            <a:r>
              <a:t>AANTREKKING</a:t>
            </a:r>
          </a:p>
        </p:txBody>
      </p:sp>
      <p:sp>
        <p:nvSpPr>
          <p:cNvPr id="211" name="BIOLOGISCH…"/>
          <p:cNvSpPr txBox="1"/>
          <p:nvPr/>
        </p:nvSpPr>
        <p:spPr>
          <a:xfrm>
            <a:off x="12248770" y="9985467"/>
            <a:ext cx="2527174" cy="10303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t>BIOLOGISCH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GESLACHT</a:t>
            </a:r>
          </a:p>
        </p:txBody>
      </p:sp>
      <p:sp>
        <p:nvSpPr>
          <p:cNvPr id="212" name="GENDER-…"/>
          <p:cNvSpPr txBox="1"/>
          <p:nvPr/>
        </p:nvSpPr>
        <p:spPr>
          <a:xfrm>
            <a:off x="14996387" y="1342802"/>
            <a:ext cx="2245234" cy="10303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t>GENDER-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EXPRESSIE</a:t>
            </a:r>
          </a:p>
        </p:txBody>
      </p:sp>
      <p:sp>
        <p:nvSpPr>
          <p:cNvPr id="213" name="GENDER-…"/>
          <p:cNvSpPr txBox="1"/>
          <p:nvPr/>
        </p:nvSpPr>
        <p:spPr>
          <a:xfrm>
            <a:off x="8433820" y="127601"/>
            <a:ext cx="2208277" cy="10303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t>GENDER-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IDENTITEIT</a:t>
            </a:r>
          </a:p>
        </p:txBody>
      </p:sp>
      <p:sp>
        <p:nvSpPr>
          <p:cNvPr id="214" name="G…"/>
          <p:cNvSpPr txBox="1"/>
          <p:nvPr/>
        </p:nvSpPr>
        <p:spPr>
          <a:xfrm>
            <a:off x="1493061" y="-137472"/>
            <a:ext cx="1560196" cy="13990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5000"/>
            </a:pPr>
            <a:r>
              <a:t>G</a:t>
            </a:r>
          </a:p>
          <a:p>
            <a:pPr>
              <a:defRPr sz="15000"/>
            </a:pPr>
            <a:r>
              <a:t>E</a:t>
            </a:r>
          </a:p>
          <a:p>
            <a:pPr>
              <a:defRPr sz="15000"/>
            </a:pPr>
            <a:r>
              <a:t>N</a:t>
            </a:r>
          </a:p>
          <a:p>
            <a:pPr>
              <a:defRPr sz="15000"/>
            </a:pPr>
            <a:r>
              <a:t>D</a:t>
            </a:r>
          </a:p>
          <a:p>
            <a:pPr>
              <a:defRPr sz="15000"/>
            </a:pPr>
            <a:r>
              <a:t>E</a:t>
            </a:r>
          </a:p>
          <a:p>
            <a:pPr>
              <a:defRPr sz="15000"/>
            </a:pPr>
            <a:r>
              <a:t>R</a:t>
            </a:r>
          </a:p>
        </p:txBody>
      </p:sp>
      <p:sp>
        <p:nvSpPr>
          <p:cNvPr id="215" name="P…"/>
          <p:cNvSpPr txBox="1"/>
          <p:nvPr/>
        </p:nvSpPr>
        <p:spPr>
          <a:xfrm>
            <a:off x="21258448" y="424092"/>
            <a:ext cx="1704786" cy="12867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500"/>
            </a:pPr>
            <a:r>
              <a:t>P</a:t>
            </a:r>
          </a:p>
          <a:p>
            <a:pPr>
              <a:defRPr sz="16500"/>
            </a:pPr>
            <a:r>
              <a:t>I</a:t>
            </a:r>
          </a:p>
          <a:p>
            <a:pPr>
              <a:defRPr sz="16500"/>
            </a:pPr>
            <a:r>
              <a:t>N</a:t>
            </a:r>
          </a:p>
          <a:p>
            <a:pPr>
              <a:defRPr sz="16500"/>
            </a:pPr>
            <a:r>
              <a:t>G</a:t>
            </a:r>
          </a:p>
          <a:p>
            <a:pPr>
              <a:defRPr sz="16500"/>
            </a:pPr>
            <a:r>
              <a:t>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0" y="0"/>
            <a:ext cx="13716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ROMANTISCHE…"/>
          <p:cNvSpPr txBox="1"/>
          <p:nvPr/>
        </p:nvSpPr>
        <p:spPr>
          <a:xfrm>
            <a:off x="12488447" y="5664134"/>
            <a:ext cx="2978659" cy="10303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ROMANTISCHE</a:t>
            </a:r>
          </a:p>
          <a:p>
            <a:pPr/>
            <a:r>
              <a:t>AANTREKKING</a:t>
            </a:r>
          </a:p>
        </p:txBody>
      </p:sp>
      <p:sp>
        <p:nvSpPr>
          <p:cNvPr id="219" name="SEKSUELE…"/>
          <p:cNvSpPr txBox="1"/>
          <p:nvPr/>
        </p:nvSpPr>
        <p:spPr>
          <a:xfrm>
            <a:off x="8889944" y="9985467"/>
            <a:ext cx="2907412" cy="10303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t>SEKSUELE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AANTREKKING</a:t>
            </a:r>
          </a:p>
        </p:txBody>
      </p:sp>
      <p:sp>
        <p:nvSpPr>
          <p:cNvPr id="220" name="BIOLOGISCH…"/>
          <p:cNvSpPr txBox="1"/>
          <p:nvPr/>
        </p:nvSpPr>
        <p:spPr>
          <a:xfrm>
            <a:off x="12248770" y="9985467"/>
            <a:ext cx="2527174" cy="10303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t>BIOLOGISCH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GESLACHT</a:t>
            </a:r>
          </a:p>
        </p:txBody>
      </p:sp>
      <p:sp>
        <p:nvSpPr>
          <p:cNvPr id="221" name="GENDER-…"/>
          <p:cNvSpPr txBox="1"/>
          <p:nvPr/>
        </p:nvSpPr>
        <p:spPr>
          <a:xfrm>
            <a:off x="14996387" y="1342802"/>
            <a:ext cx="2245234" cy="10303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t>GENDER-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EXPRESSIE</a:t>
            </a:r>
          </a:p>
        </p:txBody>
      </p:sp>
      <p:sp>
        <p:nvSpPr>
          <p:cNvPr id="222" name="GENDER-…"/>
          <p:cNvSpPr txBox="1"/>
          <p:nvPr/>
        </p:nvSpPr>
        <p:spPr>
          <a:xfrm>
            <a:off x="8433820" y="127601"/>
            <a:ext cx="2208277" cy="10303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t>GENDER-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IDENTITEIT</a:t>
            </a:r>
          </a:p>
        </p:txBody>
      </p:sp>
      <p:sp>
        <p:nvSpPr>
          <p:cNvPr id="223" name="G…"/>
          <p:cNvSpPr txBox="1"/>
          <p:nvPr/>
        </p:nvSpPr>
        <p:spPr>
          <a:xfrm>
            <a:off x="1493061" y="-137472"/>
            <a:ext cx="1560196" cy="13990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5000"/>
            </a:pPr>
            <a:r>
              <a:t>G</a:t>
            </a:r>
          </a:p>
          <a:p>
            <a:pPr>
              <a:defRPr sz="15000"/>
            </a:pPr>
            <a:r>
              <a:t>E</a:t>
            </a:r>
          </a:p>
          <a:p>
            <a:pPr>
              <a:defRPr sz="15000"/>
            </a:pPr>
            <a:r>
              <a:t>N</a:t>
            </a:r>
          </a:p>
          <a:p>
            <a:pPr>
              <a:defRPr sz="15000"/>
            </a:pPr>
            <a:r>
              <a:t>D</a:t>
            </a:r>
          </a:p>
          <a:p>
            <a:pPr>
              <a:defRPr sz="15000"/>
            </a:pPr>
            <a:r>
              <a:t>E</a:t>
            </a:r>
          </a:p>
          <a:p>
            <a:pPr>
              <a:defRPr sz="15000"/>
            </a:pPr>
            <a:r>
              <a:t>R</a:t>
            </a:r>
          </a:p>
        </p:txBody>
      </p:sp>
      <p:sp>
        <p:nvSpPr>
          <p:cNvPr id="224" name="P…"/>
          <p:cNvSpPr txBox="1"/>
          <p:nvPr/>
        </p:nvSpPr>
        <p:spPr>
          <a:xfrm>
            <a:off x="21258448" y="424092"/>
            <a:ext cx="1704786" cy="12867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500"/>
            </a:pPr>
            <a:r>
              <a:t>P</a:t>
            </a:r>
          </a:p>
          <a:p>
            <a:pPr>
              <a:defRPr sz="16500"/>
            </a:pPr>
            <a:r>
              <a:t>I</a:t>
            </a:r>
          </a:p>
          <a:p>
            <a:pPr>
              <a:defRPr sz="16500"/>
            </a:pPr>
            <a:r>
              <a:t>N</a:t>
            </a:r>
          </a:p>
          <a:p>
            <a:pPr>
              <a:defRPr sz="16500"/>
            </a:pPr>
            <a:r>
              <a:t>G</a:t>
            </a:r>
          </a:p>
          <a:p>
            <a:pPr>
              <a:defRPr sz="16500"/>
            </a:pPr>
            <a:r>
              <a:t>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EKSUELE AANTREKK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SEKSUELE AANTREKKING</a:t>
            </a:r>
          </a:p>
        </p:txBody>
      </p:sp>
      <p:sp>
        <p:nvSpPr>
          <p:cNvPr id="227" name="Wie/wat windt je op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Wie/wat windt je op? </a:t>
            </a:r>
          </a:p>
          <a:p>
            <a:pPr/>
            <a:r>
              <a:t>Esthetisch - sensueel - intellectueel</a:t>
            </a:r>
          </a:p>
          <a:p>
            <a:pPr/>
            <a:r>
              <a:t>Gender: Hetero-, homo-, bi-, pan-, a-, demi-…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0" y="0"/>
            <a:ext cx="13716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ROMANTISCHE…"/>
          <p:cNvSpPr txBox="1"/>
          <p:nvPr/>
        </p:nvSpPr>
        <p:spPr>
          <a:xfrm>
            <a:off x="12488447" y="5664134"/>
            <a:ext cx="2978659" cy="10303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ROMANTISCHE</a:t>
            </a:r>
          </a:p>
          <a:p>
            <a:pPr/>
            <a:r>
              <a:t>AANTREKKING</a:t>
            </a:r>
          </a:p>
        </p:txBody>
      </p:sp>
      <p:sp>
        <p:nvSpPr>
          <p:cNvPr id="233" name="SEKSUELE…"/>
          <p:cNvSpPr txBox="1"/>
          <p:nvPr/>
        </p:nvSpPr>
        <p:spPr>
          <a:xfrm>
            <a:off x="8889944" y="9985467"/>
            <a:ext cx="2907412" cy="10303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t>SEKSUELE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AANTREKKING</a:t>
            </a:r>
          </a:p>
        </p:txBody>
      </p:sp>
      <p:sp>
        <p:nvSpPr>
          <p:cNvPr id="234" name="BIOLOGISCH…"/>
          <p:cNvSpPr txBox="1"/>
          <p:nvPr/>
        </p:nvSpPr>
        <p:spPr>
          <a:xfrm>
            <a:off x="12248770" y="9985467"/>
            <a:ext cx="2527174" cy="10303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t>BIOLOGISCH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GESLACHT</a:t>
            </a:r>
          </a:p>
        </p:txBody>
      </p:sp>
      <p:sp>
        <p:nvSpPr>
          <p:cNvPr id="235" name="GENDER-…"/>
          <p:cNvSpPr txBox="1"/>
          <p:nvPr/>
        </p:nvSpPr>
        <p:spPr>
          <a:xfrm>
            <a:off x="14996387" y="1342802"/>
            <a:ext cx="2245234" cy="10303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t>GENDER-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EXPRESSIE</a:t>
            </a:r>
          </a:p>
        </p:txBody>
      </p:sp>
      <p:sp>
        <p:nvSpPr>
          <p:cNvPr id="236" name="GENDER-…"/>
          <p:cNvSpPr txBox="1"/>
          <p:nvPr/>
        </p:nvSpPr>
        <p:spPr>
          <a:xfrm>
            <a:off x="8433820" y="127601"/>
            <a:ext cx="2208277" cy="10303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t>GENDER-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IDENTITEIT</a:t>
            </a:r>
          </a:p>
        </p:txBody>
      </p:sp>
      <p:sp>
        <p:nvSpPr>
          <p:cNvPr id="237" name="G…"/>
          <p:cNvSpPr txBox="1"/>
          <p:nvPr/>
        </p:nvSpPr>
        <p:spPr>
          <a:xfrm>
            <a:off x="1493061" y="-137472"/>
            <a:ext cx="1560196" cy="13990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5000"/>
            </a:pPr>
            <a:r>
              <a:t>G</a:t>
            </a:r>
          </a:p>
          <a:p>
            <a:pPr>
              <a:defRPr sz="15000"/>
            </a:pPr>
            <a:r>
              <a:t>E</a:t>
            </a:r>
          </a:p>
          <a:p>
            <a:pPr>
              <a:defRPr sz="15000"/>
            </a:pPr>
            <a:r>
              <a:t>N</a:t>
            </a:r>
          </a:p>
          <a:p>
            <a:pPr>
              <a:defRPr sz="15000"/>
            </a:pPr>
            <a:r>
              <a:t>D</a:t>
            </a:r>
          </a:p>
          <a:p>
            <a:pPr>
              <a:defRPr sz="15000"/>
            </a:pPr>
            <a:r>
              <a:t>E</a:t>
            </a:r>
          </a:p>
          <a:p>
            <a:pPr>
              <a:defRPr sz="15000"/>
            </a:pPr>
            <a:r>
              <a:t>R</a:t>
            </a:r>
          </a:p>
        </p:txBody>
      </p:sp>
      <p:sp>
        <p:nvSpPr>
          <p:cNvPr id="238" name="P…"/>
          <p:cNvSpPr txBox="1"/>
          <p:nvPr/>
        </p:nvSpPr>
        <p:spPr>
          <a:xfrm>
            <a:off x="21258448" y="424092"/>
            <a:ext cx="1704786" cy="12867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500"/>
            </a:pPr>
            <a:r>
              <a:t>P</a:t>
            </a:r>
          </a:p>
          <a:p>
            <a:pPr>
              <a:defRPr sz="16500"/>
            </a:pPr>
            <a:r>
              <a:t>I</a:t>
            </a:r>
          </a:p>
          <a:p>
            <a:pPr>
              <a:defRPr sz="16500"/>
            </a:pPr>
            <a:r>
              <a:t>N</a:t>
            </a:r>
          </a:p>
          <a:p>
            <a:pPr>
              <a:defRPr sz="16500"/>
            </a:pPr>
            <a:r>
              <a:t>G</a:t>
            </a:r>
          </a:p>
          <a:p>
            <a:pPr>
              <a:defRPr sz="16500"/>
            </a:pPr>
            <a:r>
              <a:t>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0" y="0"/>
            <a:ext cx="13716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ROMANTISCHE…"/>
          <p:cNvSpPr txBox="1"/>
          <p:nvPr/>
        </p:nvSpPr>
        <p:spPr>
          <a:xfrm>
            <a:off x="12488447" y="5664134"/>
            <a:ext cx="2978659" cy="10303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t>ROMANTISCHE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AANTREKKING</a:t>
            </a:r>
          </a:p>
        </p:txBody>
      </p:sp>
      <p:sp>
        <p:nvSpPr>
          <p:cNvPr id="242" name="SEKSUELE…"/>
          <p:cNvSpPr txBox="1"/>
          <p:nvPr/>
        </p:nvSpPr>
        <p:spPr>
          <a:xfrm>
            <a:off x="8889944" y="9985467"/>
            <a:ext cx="2907412" cy="10303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t>SEKSUELE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AANTREKKING</a:t>
            </a:r>
          </a:p>
        </p:txBody>
      </p:sp>
      <p:sp>
        <p:nvSpPr>
          <p:cNvPr id="243" name="BIOLOGISCH…"/>
          <p:cNvSpPr txBox="1"/>
          <p:nvPr/>
        </p:nvSpPr>
        <p:spPr>
          <a:xfrm>
            <a:off x="12248770" y="9985467"/>
            <a:ext cx="2527174" cy="10303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t>BIOLOGISCH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GESLACHT</a:t>
            </a:r>
          </a:p>
        </p:txBody>
      </p:sp>
      <p:sp>
        <p:nvSpPr>
          <p:cNvPr id="244" name="GENDER-…"/>
          <p:cNvSpPr txBox="1"/>
          <p:nvPr/>
        </p:nvSpPr>
        <p:spPr>
          <a:xfrm>
            <a:off x="14996387" y="1342802"/>
            <a:ext cx="2245234" cy="10303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t>GENDER-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EXPRESSIE</a:t>
            </a:r>
          </a:p>
        </p:txBody>
      </p:sp>
      <p:sp>
        <p:nvSpPr>
          <p:cNvPr id="245" name="GENDER-…"/>
          <p:cNvSpPr txBox="1"/>
          <p:nvPr/>
        </p:nvSpPr>
        <p:spPr>
          <a:xfrm>
            <a:off x="8433820" y="127601"/>
            <a:ext cx="2208277" cy="10303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t>GENDER-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IDENTITEIT</a:t>
            </a:r>
          </a:p>
        </p:txBody>
      </p:sp>
      <p:sp>
        <p:nvSpPr>
          <p:cNvPr id="246" name="G…"/>
          <p:cNvSpPr txBox="1"/>
          <p:nvPr/>
        </p:nvSpPr>
        <p:spPr>
          <a:xfrm>
            <a:off x="1493061" y="-137472"/>
            <a:ext cx="1560196" cy="13990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5000"/>
            </a:pPr>
            <a:r>
              <a:t>G</a:t>
            </a:r>
          </a:p>
          <a:p>
            <a:pPr>
              <a:defRPr sz="15000"/>
            </a:pPr>
            <a:r>
              <a:t>E</a:t>
            </a:r>
          </a:p>
          <a:p>
            <a:pPr>
              <a:defRPr sz="15000"/>
            </a:pPr>
            <a:r>
              <a:t>N</a:t>
            </a:r>
          </a:p>
          <a:p>
            <a:pPr>
              <a:defRPr sz="15000"/>
            </a:pPr>
            <a:r>
              <a:t>D</a:t>
            </a:r>
          </a:p>
          <a:p>
            <a:pPr>
              <a:defRPr sz="15000"/>
            </a:pPr>
            <a:r>
              <a:t>E</a:t>
            </a:r>
          </a:p>
          <a:p>
            <a:pPr>
              <a:defRPr sz="15000"/>
            </a:pPr>
            <a:r>
              <a:t>R</a:t>
            </a:r>
          </a:p>
        </p:txBody>
      </p:sp>
      <p:sp>
        <p:nvSpPr>
          <p:cNvPr id="247" name="P…"/>
          <p:cNvSpPr txBox="1"/>
          <p:nvPr/>
        </p:nvSpPr>
        <p:spPr>
          <a:xfrm>
            <a:off x="21258448" y="424092"/>
            <a:ext cx="1704786" cy="12867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500"/>
            </a:pPr>
            <a:r>
              <a:t>P</a:t>
            </a:r>
          </a:p>
          <a:p>
            <a:pPr>
              <a:defRPr sz="16500"/>
            </a:pPr>
            <a:r>
              <a:t>I</a:t>
            </a:r>
          </a:p>
          <a:p>
            <a:pPr>
              <a:defRPr sz="16500"/>
            </a:pPr>
            <a:r>
              <a:t>N</a:t>
            </a:r>
          </a:p>
          <a:p>
            <a:pPr>
              <a:defRPr sz="16500"/>
            </a:pPr>
            <a:r>
              <a:t>G</a:t>
            </a:r>
          </a:p>
          <a:p>
            <a:pPr>
              <a:defRPr sz="16500"/>
            </a:pPr>
            <a:r>
              <a:t>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ROMANTISCHE AANTREKK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17244">
              <a:defRPr sz="11088"/>
            </a:lvl1pPr>
          </a:lstStyle>
          <a:p>
            <a:pPr/>
            <a:r>
              <a:t>ROMANTISCHE AANTREKKING</a:t>
            </a:r>
          </a:p>
        </p:txBody>
      </p:sp>
      <p:sp>
        <p:nvSpPr>
          <p:cNvPr id="250" name="Verliefdheid (≠ platonische aantrekking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Verliefdheid (≠ platonische aantrekking)</a:t>
            </a:r>
          </a:p>
          <a:p>
            <a:pPr/>
            <a:r>
              <a:t>Esthetisch - intellectueel </a:t>
            </a:r>
          </a:p>
          <a:p>
            <a:pPr/>
            <a:r>
              <a:t>Gender: Hetero-, homo-, bi-, pan-, a-, demi-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Korte Inhou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Korte Inhoud</a:t>
            </a:r>
          </a:p>
        </p:txBody>
      </p:sp>
      <p:sp>
        <p:nvSpPr>
          <p:cNvPr id="133" name="Deel 1: ABC van gend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Deel 1: ABC van gender</a:t>
            </a:r>
          </a:p>
          <a:p>
            <a:pPr lvl="1">
              <a:buChar char="-"/>
            </a:pPr>
            <a:r>
              <a:t>‘Genderkoek’</a:t>
            </a:r>
          </a:p>
          <a:p>
            <a:pPr/>
            <a:r>
              <a:t>Deel 2: Paradigma’s</a:t>
            </a:r>
          </a:p>
          <a:p>
            <a:pPr lvl="1">
              <a:buChar char="-"/>
            </a:pPr>
            <a:r>
              <a:t>Genderbinariteit vs genderdiversiteit</a:t>
            </a:r>
          </a:p>
          <a:p>
            <a:pPr lvl="1">
              <a:buChar char="-"/>
            </a:pPr>
            <a:r>
              <a:t>Taalgebruik en Omgang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0" y="0"/>
            <a:ext cx="13716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ROMANTISCHE…"/>
          <p:cNvSpPr txBox="1"/>
          <p:nvPr/>
        </p:nvSpPr>
        <p:spPr>
          <a:xfrm>
            <a:off x="12488447" y="5664134"/>
            <a:ext cx="2978659" cy="10303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t>ROMANTISCHE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AANTREKKING</a:t>
            </a:r>
          </a:p>
        </p:txBody>
      </p:sp>
      <p:sp>
        <p:nvSpPr>
          <p:cNvPr id="254" name="SEKSUELE…"/>
          <p:cNvSpPr txBox="1"/>
          <p:nvPr/>
        </p:nvSpPr>
        <p:spPr>
          <a:xfrm>
            <a:off x="8889944" y="9985467"/>
            <a:ext cx="2907412" cy="10303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t>SEKSUELE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AANTREKKING</a:t>
            </a:r>
          </a:p>
        </p:txBody>
      </p:sp>
      <p:sp>
        <p:nvSpPr>
          <p:cNvPr id="255" name="BIOLOGISCH…"/>
          <p:cNvSpPr txBox="1"/>
          <p:nvPr/>
        </p:nvSpPr>
        <p:spPr>
          <a:xfrm>
            <a:off x="12248770" y="9985467"/>
            <a:ext cx="2527174" cy="10303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t>BIOLOGISCH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GESLACHT</a:t>
            </a:r>
          </a:p>
        </p:txBody>
      </p:sp>
      <p:sp>
        <p:nvSpPr>
          <p:cNvPr id="256" name="GENDER-…"/>
          <p:cNvSpPr txBox="1"/>
          <p:nvPr/>
        </p:nvSpPr>
        <p:spPr>
          <a:xfrm>
            <a:off x="14996387" y="1342802"/>
            <a:ext cx="2245234" cy="10303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t>GENDER-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EXPRESSIE</a:t>
            </a:r>
          </a:p>
        </p:txBody>
      </p:sp>
      <p:sp>
        <p:nvSpPr>
          <p:cNvPr id="257" name="GENDER-…"/>
          <p:cNvSpPr txBox="1"/>
          <p:nvPr/>
        </p:nvSpPr>
        <p:spPr>
          <a:xfrm>
            <a:off x="8433820" y="127601"/>
            <a:ext cx="2208277" cy="10303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t>GENDER-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IDENTITEIT</a:t>
            </a:r>
          </a:p>
        </p:txBody>
      </p:sp>
      <p:sp>
        <p:nvSpPr>
          <p:cNvPr id="258" name="G…"/>
          <p:cNvSpPr txBox="1"/>
          <p:nvPr/>
        </p:nvSpPr>
        <p:spPr>
          <a:xfrm>
            <a:off x="1493061" y="-137472"/>
            <a:ext cx="1560196" cy="13990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5000"/>
            </a:pPr>
            <a:r>
              <a:t>G</a:t>
            </a:r>
          </a:p>
          <a:p>
            <a:pPr>
              <a:defRPr sz="15000"/>
            </a:pPr>
            <a:r>
              <a:t>E</a:t>
            </a:r>
          </a:p>
          <a:p>
            <a:pPr>
              <a:defRPr sz="15000"/>
            </a:pPr>
            <a:r>
              <a:t>N</a:t>
            </a:r>
          </a:p>
          <a:p>
            <a:pPr>
              <a:defRPr sz="15000"/>
            </a:pPr>
            <a:r>
              <a:t>D</a:t>
            </a:r>
          </a:p>
          <a:p>
            <a:pPr>
              <a:defRPr sz="15000"/>
            </a:pPr>
            <a:r>
              <a:t>E</a:t>
            </a:r>
          </a:p>
          <a:p>
            <a:pPr>
              <a:defRPr sz="15000"/>
            </a:pPr>
            <a:r>
              <a:t>R</a:t>
            </a:r>
          </a:p>
        </p:txBody>
      </p:sp>
      <p:sp>
        <p:nvSpPr>
          <p:cNvPr id="259" name="P…"/>
          <p:cNvSpPr txBox="1"/>
          <p:nvPr/>
        </p:nvSpPr>
        <p:spPr>
          <a:xfrm>
            <a:off x="21258448" y="424092"/>
            <a:ext cx="1704786" cy="12867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500"/>
            </a:pPr>
            <a:r>
              <a:t>P</a:t>
            </a:r>
          </a:p>
          <a:p>
            <a:pPr>
              <a:defRPr sz="16500"/>
            </a:pPr>
            <a:r>
              <a:t>I</a:t>
            </a:r>
          </a:p>
          <a:p>
            <a:pPr>
              <a:defRPr sz="16500"/>
            </a:pPr>
            <a:r>
              <a:t>N</a:t>
            </a:r>
          </a:p>
          <a:p>
            <a:pPr>
              <a:defRPr sz="16500"/>
            </a:pPr>
            <a:r>
              <a:t>G</a:t>
            </a:r>
          </a:p>
          <a:p>
            <a:pPr>
              <a:defRPr sz="16500"/>
            </a:pPr>
            <a:r>
              <a:t>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Zijn er al vragen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Zijn er al vragen?</a:t>
            </a:r>
          </a:p>
        </p:txBody>
      </p:sp>
      <p:sp>
        <p:nvSpPr>
          <p:cNvPr id="262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3" name="pingu-no.gif" descr="pingu-no.g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49708" y="3294639"/>
            <a:ext cx="9484584" cy="71775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DEEL 2: Paradigm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DEEL 2: Paradigma</a:t>
            </a:r>
          </a:p>
        </p:txBody>
      </p:sp>
      <p:sp>
        <p:nvSpPr>
          <p:cNvPr id="266" name="Paradigma?…"/>
          <p:cNvSpPr txBox="1"/>
          <p:nvPr>
            <p:ph type="body" idx="1"/>
          </p:nvPr>
        </p:nvSpPr>
        <p:spPr>
          <a:xfrm>
            <a:off x="1689100" y="3162300"/>
            <a:ext cx="21005800" cy="9296400"/>
          </a:xfrm>
          <a:prstGeom prst="rect">
            <a:avLst/>
          </a:prstGeom>
        </p:spPr>
        <p:txBody>
          <a:bodyPr/>
          <a:lstStyle/>
          <a:p>
            <a:pPr/>
            <a:r>
              <a:t>Paradigma?</a:t>
            </a:r>
          </a:p>
          <a:p>
            <a:pPr/>
            <a:r>
              <a:t>Genderbinariteit vs genderdiversiteit</a:t>
            </a:r>
          </a:p>
          <a:p>
            <a:pPr/>
            <a:r>
              <a:t>Taalgebruik &amp; omgang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aradigma (Paul B. Preciado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Paradigma (Paul B. Preciado)</a:t>
            </a:r>
          </a:p>
        </p:txBody>
      </p:sp>
      <p:sp>
        <p:nvSpPr>
          <p:cNvPr id="269" name="Manier van denken ‘over’ — wetenschappelijke of sociale consensus, aannam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09600" indent="-609600" defTabSz="792479">
              <a:spcBef>
                <a:spcPts val="5600"/>
              </a:spcBef>
              <a:defRPr sz="4608"/>
            </a:pPr>
            <a:r>
              <a:t>Manier van denken ‘over’ — wetenschappelijke of sociale consensus, aanname</a:t>
            </a:r>
          </a:p>
          <a:p>
            <a:pPr marL="609600" indent="-609600" defTabSz="792479">
              <a:spcBef>
                <a:spcPts val="5600"/>
              </a:spcBef>
              <a:defRPr sz="4608"/>
            </a:pPr>
            <a:r>
              <a:t>Theoretische landingsbaan, ‘discursieve wereld’</a:t>
            </a:r>
          </a:p>
          <a:p>
            <a:pPr marL="609600" indent="-609600" defTabSz="792479">
              <a:spcBef>
                <a:spcPts val="5600"/>
              </a:spcBef>
              <a:defRPr sz="4608"/>
            </a:pPr>
            <a:r>
              <a:t>Paradigma bepaalt ‘beschikbare taal’</a:t>
            </a:r>
          </a:p>
          <a:p>
            <a:pPr marL="609600" indent="-609600" defTabSz="792479">
              <a:spcBef>
                <a:spcPts val="5600"/>
              </a:spcBef>
              <a:defRPr sz="4608"/>
            </a:pPr>
            <a:r>
              <a:t> Bv: One-sex-theory -&gt; ‘aesthetics of anatomical difference’ &amp; ‘system of oppositions’</a:t>
            </a:r>
          </a:p>
          <a:p>
            <a:pPr marL="609600" indent="-609600" defTabSz="792479">
              <a:spcBef>
                <a:spcPts val="5600"/>
              </a:spcBef>
              <a:defRPr sz="4608"/>
            </a:pPr>
            <a:r>
              <a:t>Aarde is plat</a:t>
            </a:r>
          </a:p>
          <a:p>
            <a:pPr marL="609600" indent="-609600" defTabSz="792479">
              <a:spcBef>
                <a:spcPts val="5600"/>
              </a:spcBef>
              <a:defRPr sz="4608"/>
            </a:pPr>
            <a:r>
              <a:t>Paradigma = tijdelijk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- Bruno Latour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- Bruno Latour</a:t>
            </a:r>
          </a:p>
        </p:txBody>
      </p:sp>
      <p:sp>
        <p:nvSpPr>
          <p:cNvPr id="272" name="“It is the modus operandi that allows new facts to emerge. It is more like a road that affords access to an experimental site than a filter that permanently colours the data. A paradigm acts rather like the runway of an airport. It makes it possible, in "/>
          <p:cNvSpPr txBox="1"/>
          <p:nvPr>
            <p:ph type="body" idx="22"/>
          </p:nvPr>
        </p:nvSpPr>
        <p:spPr>
          <a:xfrm>
            <a:off x="2387600" y="4606241"/>
            <a:ext cx="19621500" cy="3766918"/>
          </a:xfrm>
          <a:prstGeom prst="rect">
            <a:avLst/>
          </a:prstGeom>
        </p:spPr>
        <p:txBody>
          <a:bodyPr/>
          <a:lstStyle/>
          <a:p>
            <a:pPr/>
            <a:r>
              <a:t>“It is the modus operandi that allows new facts to emerge. It is more like a road that affords access to an experimental site than a filter that permanently colours the data. A paradigm acts rather like the runway of an airport. It makes it possible, in a manner of speaking, for certain facts to "land".'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enderbinarite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Genderbinariteit</a:t>
            </a:r>
          </a:p>
        </p:txBody>
      </p:sp>
      <p:sp>
        <p:nvSpPr>
          <p:cNvPr id="275" name="Strikte classificatie ‘man’ en ‘vrouw’ + normeren en naturalisere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Strikte classificatie ‘man’ en ‘vrouw’ + normeren en naturaliseren</a:t>
            </a:r>
          </a:p>
          <a:p>
            <a:pPr/>
            <a:r>
              <a:t>Westerse uitvinding &amp; paradigma (verlichting)</a:t>
            </a:r>
          </a:p>
          <a:p>
            <a:pPr/>
            <a:r>
              <a:t>Geïnternaliseerde, fictieve norm</a:t>
            </a:r>
          </a:p>
          <a:p>
            <a:pPr/>
            <a:r>
              <a:t>Mythe, los van natuurlijke, empirische realiteit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re-koloniale Genderopvatting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92479">
              <a:defRPr sz="10752"/>
            </a:lvl1pPr>
          </a:lstStyle>
          <a:p>
            <a:pPr/>
            <a:r>
              <a:t>Pre-koloniale Genderopvattingen</a:t>
            </a:r>
          </a:p>
        </p:txBody>
      </p:sp>
      <p:sp>
        <p:nvSpPr>
          <p:cNvPr id="278" name="Vb: Yoruba cultuur (Nigeria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Vb: Yoruba cultuur (Nigeria)</a:t>
            </a:r>
          </a:p>
          <a:p>
            <a:pPr lvl="1">
              <a:buClr>
                <a:srgbClr val="FFFFFF"/>
              </a:buClr>
              <a:buChar char="-"/>
            </a:pPr>
            <a:r>
              <a:t>Reproductief onderscheid zonder sociale consequentie</a:t>
            </a:r>
          </a:p>
          <a:p>
            <a:pPr lvl="1">
              <a:buClr>
                <a:srgbClr val="FFFFFF"/>
              </a:buClr>
              <a:buChar char="-"/>
            </a:pPr>
            <a:r>
              <a:t>Leeftijd ordent maatschappij</a:t>
            </a:r>
          </a:p>
          <a:p>
            <a:pPr lvl="1">
              <a:buClr>
                <a:srgbClr val="FFFFFF"/>
              </a:buClr>
              <a:buChar char="-"/>
            </a:pPr>
            <a:r>
              <a:t>‘Man’ en ‘vrouw’ opgedrongen door kolonisten</a:t>
            </a:r>
          </a:p>
          <a:p>
            <a:pPr>
              <a:buClr>
                <a:srgbClr val="FFFFFF"/>
              </a:buClr>
            </a:pPr>
            <a:r>
              <a:t>Vb: ‘Sistergirls’ en ‘Brotherboys’ (Aboriginal cultuur)</a:t>
            </a:r>
          </a:p>
          <a:p>
            <a:pPr lvl="1">
              <a:buClr>
                <a:srgbClr val="FFFFFF"/>
              </a:buClr>
              <a:buChar char="-"/>
            </a:pPr>
            <a:r>
              <a:t>Zeer geaccepteerd voor kolonisatie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enderdiversiteit in het Oude Europ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09930">
              <a:defRPr sz="9632"/>
            </a:lvl1pPr>
          </a:lstStyle>
          <a:p>
            <a:pPr/>
            <a:r>
              <a:t>Genderdiversiteit in het Oude Europa</a:t>
            </a:r>
          </a:p>
        </p:txBody>
      </p:sp>
      <p:sp>
        <p:nvSpPr>
          <p:cNvPr id="281" name="Vb: Femminiello (Napolitaans Italië: … - 1800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09600" indent="-609600" defTabSz="792479">
              <a:spcBef>
                <a:spcPts val="5600"/>
              </a:spcBef>
              <a:defRPr sz="4608"/>
            </a:pPr>
            <a:r>
              <a:t>Vb: Femminiello (Napolitaans Italië: … - 1800)</a:t>
            </a:r>
          </a:p>
          <a:p>
            <a:pPr lvl="1" marL="1219200" indent="-609600" defTabSz="792479">
              <a:spcBef>
                <a:spcPts val="5600"/>
              </a:spcBef>
              <a:buChar char="-"/>
              <a:defRPr sz="4608"/>
            </a:pPr>
            <a:r>
              <a:t>‘Little man-woman’</a:t>
            </a:r>
          </a:p>
          <a:p>
            <a:pPr lvl="1" marL="1219200" indent="-609600" defTabSz="792479">
              <a:spcBef>
                <a:spcPts val="5600"/>
              </a:spcBef>
              <a:buChar char="-"/>
              <a:defRPr sz="4608"/>
            </a:pPr>
            <a:r>
              <a:t>AMAB, vrouwelijke expressie</a:t>
            </a:r>
          </a:p>
          <a:p>
            <a:pPr lvl="1" marL="1219200" indent="-609600" defTabSz="792479">
              <a:spcBef>
                <a:spcPts val="5600"/>
              </a:spcBef>
              <a:buChar char="-"/>
              <a:defRPr sz="4608"/>
            </a:pPr>
            <a:r>
              <a:t>Geprivilegieerd </a:t>
            </a:r>
          </a:p>
          <a:p>
            <a:pPr marL="609600" indent="-609600" defTabSz="792479">
              <a:spcBef>
                <a:spcPts val="5600"/>
              </a:spcBef>
              <a:defRPr sz="4608"/>
            </a:pPr>
            <a:r>
              <a:t>Vb: Le Chevalier d’Eon (1800 - UK, FR)</a:t>
            </a:r>
          </a:p>
          <a:p>
            <a:pPr lvl="1" marL="1219200" indent="-609600" defTabSz="792479">
              <a:spcBef>
                <a:spcPts val="5600"/>
              </a:spcBef>
              <a:buChar char="-"/>
              <a:defRPr sz="4608"/>
            </a:pPr>
            <a:r>
              <a:t>Soldaat, spion, diplomaat</a:t>
            </a:r>
          </a:p>
          <a:p>
            <a:pPr lvl="1" marL="1219200" indent="-609600" defTabSz="792479">
              <a:spcBef>
                <a:spcPts val="5600"/>
              </a:spcBef>
              <a:buChar char="-"/>
              <a:defRPr sz="4608"/>
            </a:pPr>
            <a:r>
              <a:t>AMAB -&gt; Expressie: mannelijk en vrouwelijk</a:t>
            </a:r>
          </a:p>
        </p:txBody>
      </p:sp>
      <p:pic>
        <p:nvPicPr>
          <p:cNvPr id="28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43673" y="6574653"/>
            <a:ext cx="4700397" cy="5587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108942" y="2761158"/>
            <a:ext cx="7732355" cy="36301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enderdiversiteit in post-koloniaal US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60400">
              <a:defRPr sz="8960"/>
            </a:lvl1pPr>
          </a:lstStyle>
          <a:p>
            <a:pPr/>
            <a:r>
              <a:t>Genderdiversiteit in post-koloniaal USA</a:t>
            </a:r>
          </a:p>
        </p:txBody>
      </p:sp>
      <p:sp>
        <p:nvSpPr>
          <p:cNvPr id="286" name="Vb: Charley Parkhurst (USA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Vb: Charley Parkhurst (USA)</a:t>
            </a:r>
          </a:p>
          <a:p>
            <a:pPr lvl="1">
              <a:buChar char="-"/>
            </a:pPr>
            <a:r>
              <a:t>AFAB, later als man aan het werk. </a:t>
            </a:r>
          </a:p>
          <a:p>
            <a:pPr lvl="1">
              <a:buChar char="-"/>
            </a:pPr>
            <a:r>
              <a:t>1868: stemmen!</a:t>
            </a:r>
          </a:p>
          <a:p>
            <a:pPr/>
            <a:r>
              <a:t>Christine Jorgensen </a:t>
            </a:r>
          </a:p>
          <a:p>
            <a:pPr lvl="1">
              <a:buChar char="-"/>
            </a:pPr>
            <a:r>
              <a:t>Bronx, later soldaat in WWII</a:t>
            </a:r>
          </a:p>
          <a:p>
            <a:pPr lvl="1">
              <a:buChar char="-"/>
            </a:pPr>
            <a:r>
              <a:t>1952: ‘Ex-GI Becomes Blond Beauty’</a:t>
            </a:r>
          </a:p>
        </p:txBody>
      </p:sp>
      <p:pic>
        <p:nvPicPr>
          <p:cNvPr id="28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83288" y="5316248"/>
            <a:ext cx="6611450" cy="83544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enderdiversiteit -&gt; Genderbinarite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18184">
              <a:defRPr sz="9744"/>
            </a:lvl1pPr>
          </a:lstStyle>
          <a:p>
            <a:pPr/>
            <a:r>
              <a:t>Genderdiversiteit -&gt; Genderbinariteit</a:t>
            </a:r>
          </a:p>
        </p:txBody>
      </p:sp>
      <p:sp>
        <p:nvSpPr>
          <p:cNvPr id="290" name="Vb: ‘crossdressing laws’ (USA, 20e eeuw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6400" indent="-406400" defTabSz="528319">
              <a:spcBef>
                <a:spcPts val="3700"/>
              </a:spcBef>
              <a:defRPr sz="3072"/>
            </a:pPr>
            <a:r>
              <a:t>Vb: ‘crossdressing laws’ (USA, 20e eeuw)</a:t>
            </a:r>
          </a:p>
          <a:p>
            <a:pPr lvl="1" marL="812800" indent="-406400" defTabSz="528319">
              <a:spcBef>
                <a:spcPts val="3700"/>
              </a:spcBef>
              <a:buChar char="-"/>
              <a:defRPr sz="3072"/>
            </a:pPr>
            <a:r>
              <a:t>Activistische politiekorpsen: misbruik van oude wetten</a:t>
            </a:r>
          </a:p>
          <a:p>
            <a:pPr lvl="1" marL="812800" indent="-406400" defTabSz="528319">
              <a:spcBef>
                <a:spcPts val="3700"/>
              </a:spcBef>
              <a:buChar char="-"/>
              <a:defRPr sz="3072"/>
            </a:pPr>
            <a:r>
              <a:t>Duidelijke politieke/activistische dimensie </a:t>
            </a:r>
          </a:p>
          <a:p>
            <a:pPr lvl="1" marL="812800" indent="-406400" defTabSz="528319">
              <a:spcBef>
                <a:spcPts val="3700"/>
              </a:spcBef>
              <a:buChar char="-"/>
              <a:defRPr sz="3072"/>
            </a:pPr>
            <a:r>
              <a:t>Illegaal om gender non-conforme kleding te dragen</a:t>
            </a:r>
          </a:p>
          <a:p>
            <a:pPr lvl="1" marL="812800" indent="-406400" defTabSz="528319">
              <a:spcBef>
                <a:spcPts val="3700"/>
              </a:spcBef>
              <a:buChar char="-"/>
              <a:defRPr sz="3072"/>
            </a:pPr>
            <a:r>
              <a:t>Gewelddadig</a:t>
            </a:r>
          </a:p>
          <a:p>
            <a:pPr lvl="1" marL="812800" indent="-406400" defTabSz="528319">
              <a:spcBef>
                <a:spcPts val="3700"/>
              </a:spcBef>
              <a:buChar char="-"/>
              <a:defRPr sz="3072"/>
            </a:pPr>
            <a:r>
              <a:t>1969: Stonewall</a:t>
            </a:r>
          </a:p>
          <a:p>
            <a:pPr marL="406400" indent="-406400" defTabSz="528319">
              <a:spcBef>
                <a:spcPts val="3700"/>
              </a:spcBef>
              <a:defRPr sz="3072"/>
            </a:pPr>
            <a:r>
              <a:t>Vb: ‘transgenderwet’ (België, pre-2018)</a:t>
            </a:r>
          </a:p>
          <a:p>
            <a:pPr lvl="1" marL="812800" indent="-406400" defTabSz="528319">
              <a:spcBef>
                <a:spcPts val="3700"/>
              </a:spcBef>
              <a:buChar char="-"/>
              <a:defRPr sz="3072"/>
            </a:pPr>
            <a:r>
              <a:t>Sterilisatie + medische transitie </a:t>
            </a:r>
          </a:p>
          <a:p>
            <a:pPr marL="406400" indent="-406400" defTabSz="528319">
              <a:spcBef>
                <a:spcPts val="3700"/>
              </a:spcBef>
              <a:defRPr sz="3072"/>
            </a:pPr>
            <a:r>
              <a:t>Gewelddadige medische ingrepen bij intersekse personen</a:t>
            </a:r>
          </a:p>
          <a:p>
            <a:pPr marL="406400" indent="-406400" defTabSz="528319">
              <a:spcBef>
                <a:spcPts val="3700"/>
              </a:spcBef>
              <a:defRPr sz="3072"/>
            </a:pPr>
            <a:r>
              <a:t>Institutionalisering trans personen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enderbread Pers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Genderbread Person</a:t>
            </a:r>
          </a:p>
        </p:txBody>
      </p:sp>
      <p:sp>
        <p:nvSpPr>
          <p:cNvPr id="136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89599" y="3286326"/>
            <a:ext cx="12804802" cy="90229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enderbinariteit -&gt; Genderdiversite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18184">
              <a:defRPr sz="9744"/>
            </a:lvl1pPr>
          </a:lstStyle>
          <a:p>
            <a:pPr/>
            <a:r>
              <a:t>Genderbinariteit -&gt; Genderdiversiteit</a:t>
            </a:r>
          </a:p>
        </p:txBody>
      </p:sp>
      <p:sp>
        <p:nvSpPr>
          <p:cNvPr id="293" name="Vb: Transgenderwet (2018, België) -&gt; geslachtsregistrati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Vb: Transgenderwet (2018, België) -&gt; geslachtsregistratie </a:t>
            </a:r>
          </a:p>
          <a:p>
            <a:pPr lvl="1">
              <a:buChar char="-"/>
            </a:pPr>
            <a:r>
              <a:t>Geen medische vereisten meer</a:t>
            </a:r>
          </a:p>
          <a:p>
            <a:pPr lvl="1">
              <a:buChar char="-"/>
            </a:pPr>
            <a:r>
              <a:t>12 jaar: naam veranderen</a:t>
            </a:r>
            <a:br/>
            <a:r>
              <a:t>16 jaar: geslachtsregistratie </a:t>
            </a:r>
          </a:p>
          <a:p>
            <a:pPr lvl="1">
              <a:buChar char="-"/>
            </a:pPr>
            <a:r>
              <a:t>Nog steeds toestemming beide ouders nodig</a:t>
            </a:r>
          </a:p>
          <a:p>
            <a:pPr/>
            <a:r>
              <a:t>Groeiend bewustzijn bij jongere generaties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Beperkingen en mogelijkheden van taa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60400">
              <a:defRPr sz="8960"/>
            </a:lvl1pPr>
          </a:lstStyle>
          <a:p>
            <a:pPr/>
            <a:r>
              <a:t>Beperkingen en mogelijkheden van taal</a:t>
            </a:r>
          </a:p>
        </p:txBody>
      </p:sp>
      <p:sp>
        <p:nvSpPr>
          <p:cNvPr id="296" name="Complexe, abstracte realiteit -&gt; woorde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Complexe, abstracte realiteit -&gt; woorden</a:t>
            </a:r>
          </a:p>
          <a:p>
            <a:pPr/>
            <a:r>
              <a:t>Zelf-determinatie &amp; zelf-identificatie</a:t>
            </a:r>
          </a:p>
          <a:p>
            <a:pPr/>
            <a:r>
              <a:t>Tips</a:t>
            </a:r>
          </a:p>
          <a:p>
            <a:pPr lvl="1">
              <a:buChar char="-"/>
            </a:pPr>
            <a:r>
              <a:t>Genderneutrale taal &amp; aansprekingen </a:t>
            </a:r>
          </a:p>
          <a:p>
            <a:pPr lvl="1">
              <a:buChar char="-"/>
            </a:pPr>
            <a:r>
              <a:t>Voornaamwoorden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enderneutrale Taa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Genderneutrale Taal</a:t>
            </a:r>
          </a:p>
        </p:txBody>
      </p:sp>
      <p:sp>
        <p:nvSpPr>
          <p:cNvPr id="299" name="Hoedanigheid &gt; gend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Hoedanigheid &gt; gender</a:t>
            </a:r>
          </a:p>
          <a:p>
            <a:pPr lvl="1">
              <a:buChar char="-"/>
            </a:pPr>
            <a:r>
              <a:t>‘Dag studenten!’</a:t>
            </a:r>
          </a:p>
          <a:p>
            <a:pPr lvl="1">
              <a:buChar char="-"/>
            </a:pPr>
            <a:r>
              <a:t>‘De ombudspersoon’</a:t>
            </a:r>
          </a:p>
          <a:p>
            <a:pPr/>
            <a:r>
              <a:t>Specifieke taal = genderinclusieve taal</a:t>
            </a:r>
          </a:p>
          <a:p>
            <a:pPr lvl="1">
              <a:buChar char="-"/>
            </a:pPr>
            <a:r>
              <a:t>‘Mensen met een baarmoeder’</a:t>
            </a:r>
          </a:p>
          <a:p>
            <a:pPr lvl="1">
              <a:buChar char="-"/>
            </a:pPr>
            <a:r>
              <a:t>‘Wat staat er op je ID?’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Voornaamwoord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Voornaamwoorden</a:t>
            </a:r>
          </a:p>
        </p:txBody>
      </p:sp>
      <p:sp>
        <p:nvSpPr>
          <p:cNvPr id="302" name="Zij liep over straat toen ik haar haar boekentas teruggaf. (zij/haar/haar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Zij liep over straat toen ik haar haar boekentas teruggaf. (zij/haar/haar)</a:t>
            </a:r>
          </a:p>
          <a:p>
            <a:pPr/>
            <a:r>
              <a:t>Hij liep over straat toen ik hem zijn boekentas teruggaf. (hij/hem/zijn)</a:t>
            </a:r>
          </a:p>
          <a:p>
            <a:pPr/>
            <a:r>
              <a:t>Die liep over straat toen ik hen hun boekentas teruggaf. (die/hen/hun)</a:t>
            </a:r>
          </a:p>
          <a:p>
            <a:pPr/>
            <a:r>
              <a:t>Xe liep over straat toen ik xem xyr boekentas teruggaf. (xe/xem/xyr)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❌ VRAAG MIS! ❌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❌ VRAAG MIS! ❌</a:t>
            </a:r>
          </a:p>
        </p:txBody>
      </p:sp>
      <p:sp>
        <p:nvSpPr>
          <p:cNvPr id="305" name="Dingen die je kan opzoeken: medische vragen, queer history, gebruik voornaamwoorden…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Dingen die je kan opzoeken: medische vragen, queer history, gebruik voornaamwoorden…</a:t>
            </a:r>
            <a:br/>
          </a:p>
          <a:p>
            <a:pPr/>
            <a:r>
              <a:t>Dingen die je niet aan een cis persoon zou vragen: oude naam, relatie met ouders, geweld of discriminatie, ‘ben je trans?’, anatomie, medische geschiedenis…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✅ VRAAG RAAK! ✅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✅ VRAAG RAAK! ✅</a:t>
            </a:r>
          </a:p>
        </p:txBody>
      </p:sp>
      <p:sp>
        <p:nvSpPr>
          <p:cNvPr id="308" name="Praktische vragen: aanspreken, verwijzen, voornaamwoorden…  Voorstellen met voornaamwoorden:  “Hallo, mijn naam is Madonna en ik gebruik die/hen voornaamwoorden.” “Mijn voornaamwoorden zijn die/hun, en de jouwe?” “Je mag naar mij verwijzen met ‘die’, ho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Praktische vragen: aanspreken, verwijzen, voornaamwoorden…</a:t>
            </a:r>
            <a:br/>
            <a:br/>
            <a:r>
              <a:t>Voorstellen met voornaamwoorden:</a:t>
            </a:r>
            <a:br/>
            <a:br/>
            <a:r>
              <a:t>“Hallo, mijn naam is Madonna en ik gebruik die/hen voornaamwoorden.”</a:t>
            </a:r>
            <a:br/>
            <a:r>
              <a:t>“Mijn voornaamwoorden zijn die/hun, en de jouwe?”</a:t>
            </a:r>
            <a:br/>
            <a:r>
              <a:t>“Je mag naar mij verwijzen met ‘die’, hoe heb je graag dat ik naar jou verwijs?”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Zijn er vragen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Zijn er vragen?</a:t>
            </a:r>
          </a:p>
        </p:txBody>
      </p:sp>
      <p:sp>
        <p:nvSpPr>
          <p:cNvPr id="311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12" name="pingu-no.gif" descr="pingu-no.g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49708" y="3294639"/>
            <a:ext cx="9484584" cy="71775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Extra info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Extra info?</a:t>
            </a:r>
          </a:p>
        </p:txBody>
      </p:sp>
      <p:sp>
        <p:nvSpPr>
          <p:cNvPr id="315" name="Instagram: @madonna.lenaert @joppe_dc @sennemisplon @transgenderinfopunt @uwi.tempspournous @alokvmenon @kngmax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Instagram:</a:t>
            </a:r>
            <a:br/>
            <a:r>
              <a:t>@madonna.lenaert</a:t>
            </a:r>
            <a:br/>
            <a:r>
              <a:t>@joppe_dc</a:t>
            </a:r>
            <a:br/>
            <a:r>
              <a:t>@sennemisplon</a:t>
            </a:r>
            <a:br/>
            <a:r>
              <a:t>@transgenderinfopunt</a:t>
            </a:r>
            <a:br/>
            <a:r>
              <a:t>@uwi.tempspournous</a:t>
            </a:r>
            <a:br/>
            <a:r>
              <a:t>@alokvmenon</a:t>
            </a:r>
            <a:br/>
            <a:r>
              <a:t>@kngmaxy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Extra info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Extra info?</a:t>
            </a:r>
          </a:p>
        </p:txBody>
      </p:sp>
      <p:sp>
        <p:nvSpPr>
          <p:cNvPr id="318" name="Podcasts: Flikker Op Scheef Bekeken  What The Trans Queersplaining  Scene on Radio Gender: A Wider Len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Podcasts:</a:t>
            </a:r>
            <a:br/>
            <a:r>
              <a:t>Flikker Op</a:t>
            </a:r>
            <a:br/>
            <a:r>
              <a:t>Scheef Bekeken </a:t>
            </a:r>
            <a:br/>
            <a:r>
              <a:t>What The Trans</a:t>
            </a:r>
            <a:br/>
            <a:r>
              <a:t>Queersplaining </a:t>
            </a:r>
            <a:br/>
            <a:r>
              <a:t>Scene on Radio</a:t>
            </a:r>
            <a:br/>
            <a:r>
              <a:t>Gender: A Wider Lens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Extra info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Extra info?</a:t>
            </a:r>
          </a:p>
        </p:txBody>
      </p:sp>
      <p:sp>
        <p:nvSpPr>
          <p:cNvPr id="321" name="Boeken: Gender Trouble (Judith Butler, 1990) Queer Theory: An Introduction (Annamarie Jagosse, 1997) The History of Sexuality (Michel Foucault, 1967)  The Invention of Women (Oyeronke Oyewumi, 1997) Beyond the Gender Binary (Alok V. Menon, 2020) Delusi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Boeken:</a:t>
            </a:r>
            <a:br/>
            <a:r>
              <a:t>Gender Trouble (Judith Butler, 1990)</a:t>
            </a:r>
            <a:br/>
            <a:r>
              <a:t>Queer Theory: An Introduction (Annamarie Jagosse, 1997)</a:t>
            </a:r>
            <a:br/>
            <a:r>
              <a:t>The History of Sexuality (Michel Foucault, 1967) </a:t>
            </a:r>
            <a:br/>
            <a:r>
              <a:t>The Invention of Women (Oyeronke Oyewumi, 1997)</a:t>
            </a:r>
            <a:br/>
            <a:r>
              <a:t>Beyond the Gender Binary (Alok V. Menon, 2020)</a:t>
            </a:r>
            <a:br/>
            <a:r>
              <a:t>Delusions of Gender (Cordelia Fine, 2010)</a:t>
            </a:r>
            <a:br/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0" y="0"/>
            <a:ext cx="13716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4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8172" y="442410"/>
            <a:ext cx="24440344" cy="128311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8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0" y="0"/>
            <a:ext cx="13716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ROMANTISCHE…"/>
          <p:cNvSpPr txBox="1"/>
          <p:nvPr/>
        </p:nvSpPr>
        <p:spPr>
          <a:xfrm>
            <a:off x="12488447" y="5664134"/>
            <a:ext cx="2978659" cy="10303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ROMANTISCHE</a:t>
            </a:r>
          </a:p>
          <a:p>
            <a:pPr/>
            <a:r>
              <a:t>AANTREKKING</a:t>
            </a:r>
          </a:p>
        </p:txBody>
      </p:sp>
      <p:sp>
        <p:nvSpPr>
          <p:cNvPr id="143" name="SEKSUELE…"/>
          <p:cNvSpPr txBox="1"/>
          <p:nvPr/>
        </p:nvSpPr>
        <p:spPr>
          <a:xfrm>
            <a:off x="8889944" y="9985467"/>
            <a:ext cx="2907412" cy="10303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SEKSUELE</a:t>
            </a:r>
          </a:p>
          <a:p>
            <a:pPr/>
            <a:r>
              <a:t>AANTREKKING</a:t>
            </a:r>
          </a:p>
        </p:txBody>
      </p:sp>
      <p:sp>
        <p:nvSpPr>
          <p:cNvPr id="144" name="BIOLOGISCHE…"/>
          <p:cNvSpPr txBox="1"/>
          <p:nvPr/>
        </p:nvSpPr>
        <p:spPr>
          <a:xfrm>
            <a:off x="12125326" y="9985467"/>
            <a:ext cx="2774062" cy="10303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BIOLOGISCHE</a:t>
            </a:r>
          </a:p>
          <a:p>
            <a:pPr/>
            <a:r>
              <a:t>GESLACHT</a:t>
            </a:r>
          </a:p>
        </p:txBody>
      </p:sp>
      <p:sp>
        <p:nvSpPr>
          <p:cNvPr id="145" name="GENDER…"/>
          <p:cNvSpPr txBox="1"/>
          <p:nvPr/>
        </p:nvSpPr>
        <p:spPr>
          <a:xfrm>
            <a:off x="14996387" y="1342802"/>
            <a:ext cx="2245234" cy="10303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GENDER</a:t>
            </a:r>
          </a:p>
          <a:p>
            <a:pPr/>
            <a:r>
              <a:t>EXPRESSIE</a:t>
            </a:r>
          </a:p>
        </p:txBody>
      </p:sp>
      <p:sp>
        <p:nvSpPr>
          <p:cNvPr id="146" name="GENDER…"/>
          <p:cNvSpPr txBox="1"/>
          <p:nvPr/>
        </p:nvSpPr>
        <p:spPr>
          <a:xfrm>
            <a:off x="8433820" y="127601"/>
            <a:ext cx="2208277" cy="10303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GENDER</a:t>
            </a:r>
          </a:p>
          <a:p>
            <a:pPr/>
            <a:r>
              <a:t>IDENTITEIT</a:t>
            </a:r>
          </a:p>
        </p:txBody>
      </p:sp>
      <p:sp>
        <p:nvSpPr>
          <p:cNvPr id="147" name="G…"/>
          <p:cNvSpPr txBox="1"/>
          <p:nvPr/>
        </p:nvSpPr>
        <p:spPr>
          <a:xfrm>
            <a:off x="1493061" y="-137472"/>
            <a:ext cx="1560196" cy="13990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5000"/>
            </a:pPr>
            <a:r>
              <a:t>G</a:t>
            </a:r>
          </a:p>
          <a:p>
            <a:pPr>
              <a:defRPr sz="15000"/>
            </a:pPr>
            <a:r>
              <a:t>E</a:t>
            </a:r>
          </a:p>
          <a:p>
            <a:pPr>
              <a:defRPr sz="15000"/>
            </a:pPr>
            <a:r>
              <a:t>N</a:t>
            </a:r>
          </a:p>
          <a:p>
            <a:pPr>
              <a:defRPr sz="15000"/>
            </a:pPr>
            <a:r>
              <a:t>D</a:t>
            </a:r>
          </a:p>
          <a:p>
            <a:pPr>
              <a:defRPr sz="15000"/>
            </a:pPr>
            <a:r>
              <a:t>E</a:t>
            </a:r>
          </a:p>
          <a:p>
            <a:pPr>
              <a:defRPr sz="15000"/>
            </a:pPr>
            <a:r>
              <a:t>R</a:t>
            </a:r>
          </a:p>
        </p:txBody>
      </p:sp>
      <p:sp>
        <p:nvSpPr>
          <p:cNvPr id="148" name="P…"/>
          <p:cNvSpPr txBox="1"/>
          <p:nvPr/>
        </p:nvSpPr>
        <p:spPr>
          <a:xfrm>
            <a:off x="21258448" y="424092"/>
            <a:ext cx="1704786" cy="12867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500"/>
            </a:pPr>
            <a:r>
              <a:t>P</a:t>
            </a:r>
          </a:p>
          <a:p>
            <a:pPr>
              <a:defRPr sz="16500"/>
            </a:pPr>
            <a:r>
              <a:t>I</a:t>
            </a:r>
          </a:p>
          <a:p>
            <a:pPr>
              <a:defRPr sz="16500"/>
            </a:pPr>
            <a:r>
              <a:t>N</a:t>
            </a:r>
          </a:p>
          <a:p>
            <a:pPr>
              <a:defRPr sz="16500"/>
            </a:pPr>
            <a:r>
              <a:t>G</a:t>
            </a:r>
          </a:p>
          <a:p>
            <a:pPr>
              <a:defRPr sz="16500"/>
            </a:pPr>
            <a:r>
              <a:t>U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8" grpId="2"/>
      <p:bldP build="whole" bldLvl="1" animBg="1" rev="0" advAuto="0" spid="14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0" y="0"/>
            <a:ext cx="13716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ROMANTISCHE…"/>
          <p:cNvSpPr txBox="1"/>
          <p:nvPr/>
        </p:nvSpPr>
        <p:spPr>
          <a:xfrm>
            <a:off x="12488447" y="5664134"/>
            <a:ext cx="2978659" cy="10303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ROMANTISCHE</a:t>
            </a:r>
          </a:p>
          <a:p>
            <a:pPr/>
            <a:r>
              <a:t>AANTREKKING</a:t>
            </a:r>
          </a:p>
        </p:txBody>
      </p:sp>
      <p:sp>
        <p:nvSpPr>
          <p:cNvPr id="152" name="SEKSUELE…"/>
          <p:cNvSpPr txBox="1"/>
          <p:nvPr/>
        </p:nvSpPr>
        <p:spPr>
          <a:xfrm>
            <a:off x="8889944" y="9985467"/>
            <a:ext cx="2907412" cy="10303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SEKSUELE</a:t>
            </a:r>
          </a:p>
          <a:p>
            <a:pPr/>
            <a:r>
              <a:t>AANTREKKING</a:t>
            </a:r>
          </a:p>
        </p:txBody>
      </p:sp>
      <p:sp>
        <p:nvSpPr>
          <p:cNvPr id="153" name="BIOLOGISCH…"/>
          <p:cNvSpPr txBox="1"/>
          <p:nvPr/>
        </p:nvSpPr>
        <p:spPr>
          <a:xfrm>
            <a:off x="12248770" y="9985467"/>
            <a:ext cx="2527174" cy="10303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t>BIOLOGISCH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GESLACHT</a:t>
            </a:r>
          </a:p>
        </p:txBody>
      </p:sp>
      <p:sp>
        <p:nvSpPr>
          <p:cNvPr id="154" name="GENDER…"/>
          <p:cNvSpPr txBox="1"/>
          <p:nvPr/>
        </p:nvSpPr>
        <p:spPr>
          <a:xfrm>
            <a:off x="14996387" y="1342802"/>
            <a:ext cx="2245234" cy="10303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GENDER</a:t>
            </a:r>
          </a:p>
          <a:p>
            <a:pPr/>
            <a:r>
              <a:t>EXPRESSIE</a:t>
            </a:r>
          </a:p>
        </p:txBody>
      </p:sp>
      <p:sp>
        <p:nvSpPr>
          <p:cNvPr id="155" name="GENDER…"/>
          <p:cNvSpPr txBox="1"/>
          <p:nvPr/>
        </p:nvSpPr>
        <p:spPr>
          <a:xfrm>
            <a:off x="8433820" y="127601"/>
            <a:ext cx="2208277" cy="10303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GENDER</a:t>
            </a:r>
          </a:p>
          <a:p>
            <a:pPr/>
            <a:r>
              <a:t>IDENTITEIT</a:t>
            </a:r>
          </a:p>
        </p:txBody>
      </p:sp>
      <p:sp>
        <p:nvSpPr>
          <p:cNvPr id="156" name="G…"/>
          <p:cNvSpPr txBox="1"/>
          <p:nvPr/>
        </p:nvSpPr>
        <p:spPr>
          <a:xfrm>
            <a:off x="1493061" y="-137472"/>
            <a:ext cx="1560196" cy="13990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5000"/>
            </a:pPr>
            <a:r>
              <a:t>G</a:t>
            </a:r>
          </a:p>
          <a:p>
            <a:pPr>
              <a:defRPr sz="15000"/>
            </a:pPr>
            <a:r>
              <a:t>E</a:t>
            </a:r>
          </a:p>
          <a:p>
            <a:pPr>
              <a:defRPr sz="15000"/>
            </a:pPr>
            <a:r>
              <a:t>N</a:t>
            </a:r>
          </a:p>
          <a:p>
            <a:pPr>
              <a:defRPr sz="15000"/>
            </a:pPr>
            <a:r>
              <a:t>D</a:t>
            </a:r>
          </a:p>
          <a:p>
            <a:pPr>
              <a:defRPr sz="15000"/>
            </a:pPr>
            <a:r>
              <a:t>E</a:t>
            </a:r>
          </a:p>
          <a:p>
            <a:pPr>
              <a:defRPr sz="15000"/>
            </a:pPr>
            <a:r>
              <a:t>R</a:t>
            </a:r>
          </a:p>
        </p:txBody>
      </p:sp>
      <p:sp>
        <p:nvSpPr>
          <p:cNvPr id="157" name="P…"/>
          <p:cNvSpPr txBox="1"/>
          <p:nvPr/>
        </p:nvSpPr>
        <p:spPr>
          <a:xfrm>
            <a:off x="21258448" y="424092"/>
            <a:ext cx="1704786" cy="12867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500"/>
            </a:pPr>
            <a:r>
              <a:t>P</a:t>
            </a:r>
          </a:p>
          <a:p>
            <a:pPr>
              <a:defRPr sz="16500"/>
            </a:pPr>
            <a:r>
              <a:t>I</a:t>
            </a:r>
          </a:p>
          <a:p>
            <a:pPr>
              <a:defRPr sz="16500"/>
            </a:pPr>
            <a:r>
              <a:t>N</a:t>
            </a:r>
          </a:p>
          <a:p>
            <a:pPr>
              <a:defRPr sz="16500"/>
            </a:pPr>
            <a:r>
              <a:t>G</a:t>
            </a:r>
          </a:p>
          <a:p>
            <a:pPr>
              <a:defRPr sz="16500"/>
            </a:pPr>
            <a:r>
              <a:t>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BIOLOGISCH GESLACH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BIOLOGISCH GESLACHT</a:t>
            </a:r>
          </a:p>
        </p:txBody>
      </p:sp>
      <p:sp>
        <p:nvSpPr>
          <p:cNvPr id="160" name="Chromosomen (XX, XY, XXX…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Chromosomen (XX, XY, XXX…)</a:t>
            </a:r>
          </a:p>
          <a:p>
            <a:pPr/>
            <a:r>
              <a:t>Geslachtskenmerken (primair, secundair)</a:t>
            </a:r>
          </a:p>
          <a:p>
            <a:pPr/>
            <a:r>
              <a:t>Hormonen (testosteron, oestrogeen…)</a:t>
            </a:r>
          </a:p>
          <a:p>
            <a:pPr/>
            <a:r>
              <a:t>Niet binair: 1,7% intersekse</a:t>
            </a:r>
          </a:p>
          <a:p>
            <a:pPr/>
            <a:r>
              <a:t>AFAB - AMAB</a:t>
            </a:r>
          </a:p>
        </p:txBody>
      </p:sp>
      <p:pic>
        <p:nvPicPr>
          <p:cNvPr id="161" name="Screenshot 2023-02-06 at 16.15.15.png" descr="Screenshot 2023-02-06 at 16.15.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95127" y="4252963"/>
            <a:ext cx="8477699" cy="32978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0" y="0"/>
            <a:ext cx="13716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ROMANTISCHE…"/>
          <p:cNvSpPr txBox="1"/>
          <p:nvPr/>
        </p:nvSpPr>
        <p:spPr>
          <a:xfrm>
            <a:off x="12488447" y="5664134"/>
            <a:ext cx="2978659" cy="10303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ROMANTISCHE</a:t>
            </a:r>
          </a:p>
          <a:p>
            <a:pPr/>
            <a:r>
              <a:t>AANTREKKING</a:t>
            </a:r>
          </a:p>
        </p:txBody>
      </p:sp>
      <p:sp>
        <p:nvSpPr>
          <p:cNvPr id="165" name="SEKSUELE…"/>
          <p:cNvSpPr txBox="1"/>
          <p:nvPr/>
        </p:nvSpPr>
        <p:spPr>
          <a:xfrm>
            <a:off x="8889944" y="9985467"/>
            <a:ext cx="2907412" cy="10303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SEKSUELE</a:t>
            </a:r>
          </a:p>
          <a:p>
            <a:pPr/>
            <a:r>
              <a:t>AANTREKKING</a:t>
            </a:r>
          </a:p>
        </p:txBody>
      </p:sp>
      <p:sp>
        <p:nvSpPr>
          <p:cNvPr id="166" name="BIOLOGISCH…"/>
          <p:cNvSpPr txBox="1"/>
          <p:nvPr/>
        </p:nvSpPr>
        <p:spPr>
          <a:xfrm>
            <a:off x="12248770" y="9985467"/>
            <a:ext cx="2527174" cy="10303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t>BIOLOGISCH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GESLACHT</a:t>
            </a:r>
          </a:p>
        </p:txBody>
      </p:sp>
      <p:sp>
        <p:nvSpPr>
          <p:cNvPr id="167" name="GENDER…"/>
          <p:cNvSpPr txBox="1"/>
          <p:nvPr/>
        </p:nvSpPr>
        <p:spPr>
          <a:xfrm>
            <a:off x="14996387" y="1342802"/>
            <a:ext cx="2245234" cy="10303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GENDER</a:t>
            </a:r>
          </a:p>
          <a:p>
            <a:pPr/>
            <a:r>
              <a:t>EXPRESSIE</a:t>
            </a:r>
          </a:p>
        </p:txBody>
      </p:sp>
      <p:sp>
        <p:nvSpPr>
          <p:cNvPr id="168" name="GENDER…"/>
          <p:cNvSpPr txBox="1"/>
          <p:nvPr/>
        </p:nvSpPr>
        <p:spPr>
          <a:xfrm>
            <a:off x="8433820" y="127601"/>
            <a:ext cx="2208277" cy="10303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GENDER</a:t>
            </a:r>
          </a:p>
          <a:p>
            <a:pPr/>
            <a:r>
              <a:t>IDENTITEIT</a:t>
            </a:r>
          </a:p>
        </p:txBody>
      </p:sp>
      <p:sp>
        <p:nvSpPr>
          <p:cNvPr id="169" name="G…"/>
          <p:cNvSpPr txBox="1"/>
          <p:nvPr/>
        </p:nvSpPr>
        <p:spPr>
          <a:xfrm>
            <a:off x="1493061" y="-137472"/>
            <a:ext cx="1560196" cy="13990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5000"/>
            </a:pPr>
            <a:r>
              <a:t>G</a:t>
            </a:r>
          </a:p>
          <a:p>
            <a:pPr>
              <a:defRPr sz="15000"/>
            </a:pPr>
            <a:r>
              <a:t>E</a:t>
            </a:r>
          </a:p>
          <a:p>
            <a:pPr>
              <a:defRPr sz="15000"/>
            </a:pPr>
            <a:r>
              <a:t>N</a:t>
            </a:r>
          </a:p>
          <a:p>
            <a:pPr>
              <a:defRPr sz="15000"/>
            </a:pPr>
            <a:r>
              <a:t>D</a:t>
            </a:r>
          </a:p>
          <a:p>
            <a:pPr>
              <a:defRPr sz="15000"/>
            </a:pPr>
            <a:r>
              <a:t>E</a:t>
            </a:r>
          </a:p>
          <a:p>
            <a:pPr>
              <a:defRPr sz="15000"/>
            </a:pPr>
            <a:r>
              <a:t>R</a:t>
            </a:r>
          </a:p>
        </p:txBody>
      </p:sp>
      <p:sp>
        <p:nvSpPr>
          <p:cNvPr id="170" name="P…"/>
          <p:cNvSpPr txBox="1"/>
          <p:nvPr/>
        </p:nvSpPr>
        <p:spPr>
          <a:xfrm>
            <a:off x="21258448" y="424092"/>
            <a:ext cx="1704786" cy="12867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500"/>
            </a:pPr>
            <a:r>
              <a:t>P</a:t>
            </a:r>
          </a:p>
          <a:p>
            <a:pPr>
              <a:defRPr sz="16500"/>
            </a:pPr>
            <a:r>
              <a:t>I</a:t>
            </a:r>
          </a:p>
          <a:p>
            <a:pPr>
              <a:defRPr sz="16500"/>
            </a:pPr>
            <a:r>
              <a:t>N</a:t>
            </a:r>
          </a:p>
          <a:p>
            <a:pPr>
              <a:defRPr sz="16500"/>
            </a:pPr>
            <a:r>
              <a:t>G</a:t>
            </a:r>
          </a:p>
          <a:p>
            <a:pPr>
              <a:defRPr sz="16500"/>
            </a:pPr>
            <a:r>
              <a:t>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0" y="0"/>
            <a:ext cx="13716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OMANTISCHE…"/>
          <p:cNvSpPr txBox="1"/>
          <p:nvPr/>
        </p:nvSpPr>
        <p:spPr>
          <a:xfrm>
            <a:off x="12488447" y="5664134"/>
            <a:ext cx="2978659" cy="10303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ROMANTISCHE</a:t>
            </a:r>
          </a:p>
          <a:p>
            <a:pPr/>
            <a:r>
              <a:t>AANTREKKING</a:t>
            </a:r>
          </a:p>
        </p:txBody>
      </p:sp>
      <p:sp>
        <p:nvSpPr>
          <p:cNvPr id="174" name="SEKSUELE…"/>
          <p:cNvSpPr txBox="1"/>
          <p:nvPr/>
        </p:nvSpPr>
        <p:spPr>
          <a:xfrm>
            <a:off x="8889944" y="9985467"/>
            <a:ext cx="2907412" cy="10303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SEKSUELE</a:t>
            </a:r>
          </a:p>
          <a:p>
            <a:pPr/>
            <a:r>
              <a:t>AANTREKKING</a:t>
            </a:r>
          </a:p>
        </p:txBody>
      </p:sp>
      <p:sp>
        <p:nvSpPr>
          <p:cNvPr id="175" name="BIOLOGISCH…"/>
          <p:cNvSpPr txBox="1"/>
          <p:nvPr/>
        </p:nvSpPr>
        <p:spPr>
          <a:xfrm>
            <a:off x="12248770" y="9985467"/>
            <a:ext cx="2527174" cy="10303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t>BIOLOGISCH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GESLACHT</a:t>
            </a:r>
          </a:p>
        </p:txBody>
      </p:sp>
      <p:sp>
        <p:nvSpPr>
          <p:cNvPr id="176" name="GENDER…"/>
          <p:cNvSpPr txBox="1"/>
          <p:nvPr/>
        </p:nvSpPr>
        <p:spPr>
          <a:xfrm>
            <a:off x="14996387" y="1342802"/>
            <a:ext cx="2245234" cy="10303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GENDER</a:t>
            </a:r>
          </a:p>
          <a:p>
            <a:pPr/>
            <a:r>
              <a:t>EXPRESSIE</a:t>
            </a:r>
          </a:p>
        </p:txBody>
      </p:sp>
      <p:sp>
        <p:nvSpPr>
          <p:cNvPr id="177" name="GENDER-…"/>
          <p:cNvSpPr txBox="1"/>
          <p:nvPr/>
        </p:nvSpPr>
        <p:spPr>
          <a:xfrm>
            <a:off x="8433820" y="127601"/>
            <a:ext cx="2208277" cy="10303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t>GENDER-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IDENTITEIT</a:t>
            </a:r>
          </a:p>
        </p:txBody>
      </p:sp>
      <p:sp>
        <p:nvSpPr>
          <p:cNvPr id="178" name="G…"/>
          <p:cNvSpPr txBox="1"/>
          <p:nvPr/>
        </p:nvSpPr>
        <p:spPr>
          <a:xfrm>
            <a:off x="1493061" y="-137472"/>
            <a:ext cx="1560196" cy="13990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5000"/>
            </a:pPr>
            <a:r>
              <a:t>G</a:t>
            </a:r>
          </a:p>
          <a:p>
            <a:pPr>
              <a:defRPr sz="15000"/>
            </a:pPr>
            <a:r>
              <a:t>E</a:t>
            </a:r>
          </a:p>
          <a:p>
            <a:pPr>
              <a:defRPr sz="15000"/>
            </a:pPr>
            <a:r>
              <a:t>N</a:t>
            </a:r>
          </a:p>
          <a:p>
            <a:pPr>
              <a:defRPr sz="15000"/>
            </a:pPr>
            <a:r>
              <a:t>D</a:t>
            </a:r>
          </a:p>
          <a:p>
            <a:pPr>
              <a:defRPr sz="15000"/>
            </a:pPr>
            <a:r>
              <a:t>E</a:t>
            </a:r>
          </a:p>
          <a:p>
            <a:pPr>
              <a:defRPr sz="15000"/>
            </a:pPr>
            <a:r>
              <a:t>R</a:t>
            </a:r>
          </a:p>
        </p:txBody>
      </p:sp>
      <p:sp>
        <p:nvSpPr>
          <p:cNvPr id="179" name="P…"/>
          <p:cNvSpPr txBox="1"/>
          <p:nvPr/>
        </p:nvSpPr>
        <p:spPr>
          <a:xfrm>
            <a:off x="21258448" y="424092"/>
            <a:ext cx="1704786" cy="12867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500"/>
            </a:pPr>
            <a:r>
              <a:t>P</a:t>
            </a:r>
          </a:p>
          <a:p>
            <a:pPr>
              <a:defRPr sz="16500"/>
            </a:pPr>
            <a:r>
              <a:t>I</a:t>
            </a:r>
          </a:p>
          <a:p>
            <a:pPr>
              <a:defRPr sz="16500"/>
            </a:pPr>
            <a:r>
              <a:t>N</a:t>
            </a:r>
          </a:p>
          <a:p>
            <a:pPr>
              <a:defRPr sz="16500"/>
            </a:pPr>
            <a:r>
              <a:t>G</a:t>
            </a:r>
          </a:p>
          <a:p>
            <a:pPr>
              <a:defRPr sz="16500"/>
            </a:pPr>
            <a:r>
              <a:t>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